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omments/modernComment_114_BF016664.xml" ContentType="application/vnd.ms-powerpoint.comment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omments/modernComment_11C_D6FA444F.xml" ContentType="application/vnd.ms-powerpoint.comments+xml"/>
  <Override PartName="/ppt/comments/modernComment_110_94C9C539.xml" ContentType="application/vnd.ms-powerpoint.comments+xml"/>
  <Override PartName="/ppt/notesSlides/notesSlide1.xml" ContentType="application/vnd.openxmlformats-officedocument.presentationml.notesSlide+xml"/>
  <Override PartName="/ppt/comments/modernComment_111_4EFBEAD8.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030" r:id="rId4"/>
  </p:sldMasterIdLst>
  <p:notesMasterIdLst>
    <p:notesMasterId r:id="rId34"/>
  </p:notesMasterIdLst>
  <p:sldIdLst>
    <p:sldId id="256" r:id="rId5"/>
    <p:sldId id="257" r:id="rId6"/>
    <p:sldId id="277" r:id="rId7"/>
    <p:sldId id="268" r:id="rId8"/>
    <p:sldId id="259" r:id="rId9"/>
    <p:sldId id="278" r:id="rId10"/>
    <p:sldId id="258" r:id="rId11"/>
    <p:sldId id="276" r:id="rId12"/>
    <p:sldId id="266" r:id="rId13"/>
    <p:sldId id="284" r:id="rId14"/>
    <p:sldId id="272" r:id="rId15"/>
    <p:sldId id="291" r:id="rId16"/>
    <p:sldId id="288" r:id="rId17"/>
    <p:sldId id="292" r:id="rId18"/>
    <p:sldId id="287" r:id="rId19"/>
    <p:sldId id="281" r:id="rId20"/>
    <p:sldId id="263" r:id="rId21"/>
    <p:sldId id="282" r:id="rId22"/>
    <p:sldId id="283" r:id="rId23"/>
    <p:sldId id="274" r:id="rId24"/>
    <p:sldId id="285" r:id="rId25"/>
    <p:sldId id="265" r:id="rId26"/>
    <p:sldId id="293" r:id="rId27"/>
    <p:sldId id="286" r:id="rId28"/>
    <p:sldId id="270" r:id="rId29"/>
    <p:sldId id="275" r:id="rId30"/>
    <p:sldId id="264" r:id="rId31"/>
    <p:sldId id="273" r:id="rId32"/>
    <p:sldId id="280"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52A703A-9DEC-52E8-0B8D-7AA0B342F314}" name="高橋 真紀" initials="高真" userId="S::takahashi.m@nds-tyo.co.jp::380ca5d7-60e2-4728-903d-7016a2cbcbde" providerId="AD"/>
  <p188:author id="{C8939B49-0CDB-6A18-65B2-45831296F025}" name="中井 好平" initials="中好" userId="S::x.nakai.k@nds-tyo.co.jp::c0f50fb2-7cfb-40b1-9873-3f5cdc5954ac" providerId="AD"/>
  <p188:author id="{741F3A65-27BA-2C6D-3676-181736BD8DA3}" name="清水 颯太郎" initials="清颯" userId="S::shimizu.s@nds-tyo.co.jp::df6e2cbe-4040-420b-9a05-f9ca6055646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29C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76EC5B9-AD62-C888-6D47-120C11BF7B0B}" v="256" dt="2024-08-30T02:01:16.424"/>
    <p1510:client id="{694B5458-AD5E-CA0D-9550-BB16191C17FD}" v="195" dt="2024-08-30T01:55:50.780"/>
    <p1510:client id="{8BA7C2AD-2377-7833-EF6D-8B240E89245C}" v="80" dt="2024-08-30T04:11:34.320"/>
    <p1510:client id="{916E7019-9BCE-4602-AD28-D0C08DB4805D}" v="1" dt="2024-08-30T07:46:59.663"/>
    <p1510:client id="{9C085776-17AA-3DF9-1354-A6B95D0B89E1}" v="51" dt="2024-08-29T06:56:13.430"/>
    <p1510:client id="{F133AC0C-42A3-4A71-A144-F4A1988FDB3F}" v="1058" dt="2024-08-30T04:14:17.112"/>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83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heme" Target="theme/theme1.xml"/><Relationship Id="rId40"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ja-JP" sz="1862" b="0" i="0" u="none" strike="noStrike" kern="1200" spc="0" baseline="0">
                <a:solidFill>
                  <a:schemeClr val="tx1">
                    <a:lumMod val="65000"/>
                    <a:lumOff val="35000"/>
                  </a:schemeClr>
                </a:solidFill>
                <a:latin typeface="+mn-lt"/>
                <a:ea typeface="+mn-ea"/>
                <a:cs typeface="+mn-cs"/>
              </a:defRPr>
            </a:pPr>
            <a:r>
              <a:rPr lang="ja-JP" altLang="en-US" sz="2600"/>
              <a:t>食品ロスの発生量</a:t>
            </a:r>
          </a:p>
        </c:rich>
      </c:tx>
      <c:overlay val="0"/>
      <c:spPr>
        <a:noFill/>
        <a:ln>
          <a:noFill/>
        </a:ln>
        <a:effectLst/>
      </c:spPr>
      <c:txPr>
        <a:bodyPr rot="0" spcFirstLastPara="1" vertOverflow="ellipsis" vert="horz" wrap="square" anchor="ctr" anchorCtr="1"/>
        <a:lstStyle/>
        <a:p>
          <a:pPr>
            <a:defRPr lang="ja-JP" sz="1862"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stacked"/>
        <c:varyColors val="0"/>
        <c:ser>
          <c:idx val="0"/>
          <c:order val="0"/>
          <c:tx>
            <c:strRef>
              <c:f>Sheet1!$B$1</c:f>
              <c:strCache>
                <c:ptCount val="1"/>
                <c:pt idx="0">
                  <c:v>事業系</c:v>
                </c:pt>
              </c:strCache>
            </c:strRef>
          </c:tx>
          <c:spPr>
            <a:solidFill>
              <a:schemeClr val="accent1">
                <a:lumMod val="40000"/>
                <a:lumOff val="60000"/>
              </a:schemeClr>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ja-JP" sz="2000" b="0" i="0" u="none" strike="noStrike" kern="1200" baseline="0">
                    <a:solidFill>
                      <a:schemeClr val="tx1">
                        <a:lumMod val="75000"/>
                        <a:lumOff val="25000"/>
                      </a:schemeClr>
                    </a:solidFill>
                    <a:latin typeface="+mn-lt"/>
                    <a:ea typeface="+mn-ea"/>
                    <a:cs typeface="+mn-cs"/>
                  </a:defRPr>
                </a:pPr>
                <a:endParaRPr lang="ja-JP"/>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平成30年度</c:v>
                </c:pt>
                <c:pt idx="1">
                  <c:v>令和元年度</c:v>
                </c:pt>
                <c:pt idx="2">
                  <c:v>令和2年度</c:v>
                </c:pt>
                <c:pt idx="3">
                  <c:v>令和3年度</c:v>
                </c:pt>
                <c:pt idx="4">
                  <c:v>令和4年度</c:v>
                </c:pt>
              </c:strCache>
            </c:strRef>
          </c:cat>
          <c:val>
            <c:numRef>
              <c:f>Sheet1!$B$2:$B$6</c:f>
              <c:numCache>
                <c:formatCode>General</c:formatCode>
                <c:ptCount val="5"/>
                <c:pt idx="0">
                  <c:v>324</c:v>
                </c:pt>
                <c:pt idx="1">
                  <c:v>309</c:v>
                </c:pt>
                <c:pt idx="2">
                  <c:v>275</c:v>
                </c:pt>
                <c:pt idx="3">
                  <c:v>279</c:v>
                </c:pt>
                <c:pt idx="4">
                  <c:v>236</c:v>
                </c:pt>
              </c:numCache>
            </c:numRef>
          </c:val>
          <c:extLst>
            <c:ext xmlns:c16="http://schemas.microsoft.com/office/drawing/2014/chart" uri="{C3380CC4-5D6E-409C-BE32-E72D297353CC}">
              <c16:uniqueId val="{00000000-780C-469F-98E6-D8BE28DEC6B5}"/>
            </c:ext>
          </c:extLst>
        </c:ser>
        <c:ser>
          <c:idx val="1"/>
          <c:order val="1"/>
          <c:tx>
            <c:strRef>
              <c:f>Sheet1!$C$1</c:f>
              <c:strCache>
                <c:ptCount val="1"/>
                <c:pt idx="0">
                  <c:v>家庭系</c:v>
                </c:pt>
              </c:strCache>
            </c:strRef>
          </c:tx>
          <c:spPr>
            <a:solidFill>
              <a:srgbClr val="E29C1E"/>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ja-JP" sz="2000" b="0" i="0" u="none" strike="noStrike" kern="1200" baseline="0">
                    <a:solidFill>
                      <a:schemeClr val="tx1">
                        <a:lumMod val="75000"/>
                        <a:lumOff val="25000"/>
                      </a:schemeClr>
                    </a:solidFill>
                    <a:latin typeface="+mn-lt"/>
                    <a:ea typeface="+mn-ea"/>
                    <a:cs typeface="+mn-cs"/>
                  </a:defRPr>
                </a:pPr>
                <a:endParaRPr lang="ja-JP"/>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平成30年度</c:v>
                </c:pt>
                <c:pt idx="1">
                  <c:v>令和元年度</c:v>
                </c:pt>
                <c:pt idx="2">
                  <c:v>令和2年度</c:v>
                </c:pt>
                <c:pt idx="3">
                  <c:v>令和3年度</c:v>
                </c:pt>
                <c:pt idx="4">
                  <c:v>令和4年度</c:v>
                </c:pt>
              </c:strCache>
            </c:strRef>
          </c:cat>
          <c:val>
            <c:numRef>
              <c:f>Sheet1!$C$2:$C$6</c:f>
              <c:numCache>
                <c:formatCode>General</c:formatCode>
                <c:ptCount val="5"/>
                <c:pt idx="0">
                  <c:v>276</c:v>
                </c:pt>
                <c:pt idx="1">
                  <c:v>261</c:v>
                </c:pt>
                <c:pt idx="2">
                  <c:v>247</c:v>
                </c:pt>
                <c:pt idx="3">
                  <c:v>244</c:v>
                </c:pt>
                <c:pt idx="4">
                  <c:v>236</c:v>
                </c:pt>
              </c:numCache>
            </c:numRef>
          </c:val>
          <c:extLst>
            <c:ext xmlns:c16="http://schemas.microsoft.com/office/drawing/2014/chart" uri="{C3380CC4-5D6E-409C-BE32-E72D297353CC}">
              <c16:uniqueId val="{00000001-780C-469F-98E6-D8BE28DEC6B5}"/>
            </c:ext>
          </c:extLst>
        </c:ser>
        <c:dLbls>
          <c:showLegendKey val="0"/>
          <c:showVal val="0"/>
          <c:showCatName val="0"/>
          <c:showSerName val="0"/>
          <c:showPercent val="0"/>
          <c:showBubbleSize val="0"/>
        </c:dLbls>
        <c:gapWidth val="219"/>
        <c:overlap val="100"/>
        <c:axId val="87028496"/>
        <c:axId val="98976192"/>
      </c:barChart>
      <c:catAx>
        <c:axId val="870284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ja-JP" sz="1500" b="0" i="0" u="none" strike="noStrike" kern="1200" baseline="0">
                <a:solidFill>
                  <a:schemeClr val="tx1">
                    <a:lumMod val="65000"/>
                    <a:lumOff val="35000"/>
                  </a:schemeClr>
                </a:solidFill>
                <a:latin typeface="+mn-lt"/>
                <a:ea typeface="+mn-ea"/>
                <a:cs typeface="+mn-cs"/>
              </a:defRPr>
            </a:pPr>
            <a:endParaRPr lang="ja-JP"/>
          </a:p>
        </c:txPr>
        <c:crossAx val="98976192"/>
        <c:crosses val="autoZero"/>
        <c:auto val="1"/>
        <c:lblAlgn val="ctr"/>
        <c:lblOffset val="100"/>
        <c:noMultiLvlLbl val="0"/>
      </c:catAx>
      <c:valAx>
        <c:axId val="989761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0" spcFirstLastPara="1" vertOverflow="ellipsis" wrap="square" anchor="ctr" anchorCtr="1"/>
              <a:lstStyle/>
              <a:p>
                <a:pPr>
                  <a:defRPr lang="ja-JP" sz="1330" b="0" i="0" u="none" strike="noStrike" kern="1200" baseline="0">
                    <a:solidFill>
                      <a:schemeClr val="tx1">
                        <a:lumMod val="65000"/>
                        <a:lumOff val="35000"/>
                      </a:schemeClr>
                    </a:solidFill>
                    <a:latin typeface="+mn-lt"/>
                    <a:ea typeface="+mn-ea"/>
                    <a:cs typeface="+mn-cs"/>
                  </a:defRPr>
                </a:pPr>
                <a:r>
                  <a:rPr lang="en-US" altLang="ja-JP" sz="2000"/>
                  <a:t>(</a:t>
                </a:r>
                <a:r>
                  <a:rPr lang="ja-JP" altLang="en-US" sz="2000"/>
                  <a:t>万トン</a:t>
                </a:r>
                <a:r>
                  <a:rPr lang="en-US" altLang="ja-JP" sz="2000"/>
                  <a:t>)</a:t>
                </a:r>
                <a:endParaRPr lang="ja-JP" altLang="en-US" sz="2000"/>
              </a:p>
            </c:rich>
          </c:tx>
          <c:layout>
            <c:manualLayout>
              <c:xMode val="edge"/>
              <c:yMode val="edge"/>
              <c:x val="4.9242424242424233E-2"/>
              <c:y val="3.4608381134678609E-2"/>
            </c:manualLayout>
          </c:layout>
          <c:overlay val="0"/>
          <c:spPr>
            <a:noFill/>
            <a:ln>
              <a:noFill/>
            </a:ln>
            <a:effectLst/>
          </c:spPr>
          <c:txPr>
            <a:bodyPr rot="0" spcFirstLastPara="1" vertOverflow="ellipsis" wrap="square" anchor="ctr" anchorCtr="1"/>
            <a:lstStyle/>
            <a:p>
              <a:pPr>
                <a:defRPr lang="ja-JP" sz="133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ja-JP" sz="2000" b="0" i="0" u="none" strike="noStrike" kern="1200" baseline="0">
                <a:solidFill>
                  <a:schemeClr val="tx1">
                    <a:lumMod val="65000"/>
                    <a:lumOff val="35000"/>
                  </a:schemeClr>
                </a:solidFill>
                <a:latin typeface="+mn-lt"/>
                <a:ea typeface="+mn-ea"/>
                <a:cs typeface="+mn-cs"/>
              </a:defRPr>
            </a:pPr>
            <a:endParaRPr lang="ja-JP"/>
          </a:p>
        </c:txPr>
        <c:crossAx val="87028496"/>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lang="ja-JP" sz="2000" b="0" i="0" u="none" strike="noStrike" kern="1200" baseline="0">
                <a:solidFill>
                  <a:schemeClr val="tx1">
                    <a:lumMod val="65000"/>
                    <a:lumOff val="35000"/>
                  </a:schemeClr>
                </a:solidFill>
                <a:latin typeface="+mn-lt"/>
                <a:ea typeface="+mn-ea"/>
                <a:cs typeface="+mn-cs"/>
              </a:defRPr>
            </a:pPr>
            <a:endParaRPr lang="ja-JP"/>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lang="ja-JP" sz="1862" b="0" i="0" u="none" strike="noStrike" kern="1200" spc="0" baseline="0">
                <a:solidFill>
                  <a:schemeClr val="tx1">
                    <a:lumMod val="65000"/>
                    <a:lumOff val="35000"/>
                  </a:schemeClr>
                </a:solidFill>
                <a:latin typeface="+mn-lt"/>
                <a:ea typeface="+mn-ea"/>
                <a:cs typeface="+mn-cs"/>
              </a:defRPr>
            </a:pPr>
            <a:r>
              <a:rPr lang="ja-JP" altLang="en-US"/>
              <a:t>令和元年度 事業者食品廃棄量</a:t>
            </a:r>
          </a:p>
        </c:rich>
      </c:tx>
      <c:overlay val="0"/>
      <c:spPr>
        <a:noFill/>
        <a:ln>
          <a:noFill/>
        </a:ln>
        <a:effectLst/>
      </c:spPr>
      <c:txPr>
        <a:bodyPr rot="0" spcFirstLastPara="1" vertOverflow="ellipsis" vert="horz" wrap="square" anchor="ctr" anchorCtr="1"/>
        <a:lstStyle/>
        <a:p>
          <a:pPr>
            <a:defRPr lang="ja-JP" sz="1862"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pieChart>
        <c:varyColors val="1"/>
        <c:ser>
          <c:idx val="0"/>
          <c:order val="0"/>
          <c:tx>
            <c:strRef>
              <c:f>Sheet1!$B$1</c:f>
              <c:strCache>
                <c:ptCount val="1"/>
                <c:pt idx="0">
                  <c:v>廃棄量</c:v>
                </c:pt>
              </c:strCache>
            </c:strRef>
          </c:tx>
          <c:dPt>
            <c:idx val="0"/>
            <c:bubble3D val="0"/>
            <c:spPr>
              <a:solidFill>
                <a:srgbClr val="92D050"/>
              </a:solidFill>
              <a:ln w="19050">
                <a:solidFill>
                  <a:schemeClr val="lt1"/>
                </a:solidFill>
              </a:ln>
              <a:effectLst/>
            </c:spPr>
            <c:extLst>
              <c:ext xmlns:c16="http://schemas.microsoft.com/office/drawing/2014/chart" uri="{C3380CC4-5D6E-409C-BE32-E72D297353CC}">
                <c16:uniqueId val="{00000001-8E92-401F-9278-0A395866815F}"/>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8E92-401F-9278-0A395866815F}"/>
              </c:ext>
            </c:extLst>
          </c:dPt>
          <c:dPt>
            <c:idx val="2"/>
            <c:bubble3D val="0"/>
            <c:spPr>
              <a:solidFill>
                <a:srgbClr val="FFC000"/>
              </a:solidFill>
              <a:ln w="19050">
                <a:solidFill>
                  <a:schemeClr val="lt1"/>
                </a:solidFill>
              </a:ln>
              <a:effectLst/>
            </c:spPr>
            <c:extLst>
              <c:ext xmlns:c16="http://schemas.microsoft.com/office/drawing/2014/chart" uri="{C3380CC4-5D6E-409C-BE32-E72D297353CC}">
                <c16:uniqueId val="{00000005-8E92-401F-9278-0A395866815F}"/>
              </c:ext>
            </c:extLst>
          </c:dPt>
          <c:dPt>
            <c:idx val="3"/>
            <c:bubble3D val="0"/>
            <c:spPr>
              <a:solidFill>
                <a:srgbClr val="C00000"/>
              </a:solidFill>
              <a:ln w="19050">
                <a:solidFill>
                  <a:schemeClr val="lt1"/>
                </a:solidFill>
              </a:ln>
              <a:effectLst/>
            </c:spPr>
            <c:extLst>
              <c:ext xmlns:c16="http://schemas.microsoft.com/office/drawing/2014/chart" uri="{C3380CC4-5D6E-409C-BE32-E72D297353CC}">
                <c16:uniqueId val="{00000007-8E92-401F-9278-0A395866815F}"/>
              </c:ext>
            </c:extLst>
          </c:dPt>
          <c:dLbls>
            <c:dLbl>
              <c:idx val="0"/>
              <c:layout>
                <c:manualLayout>
                  <c:x val="0.19673719158309891"/>
                  <c:y val="-0.15084540817363384"/>
                </c:manualLayout>
              </c:layout>
              <c:tx>
                <c:rich>
                  <a:bodyPr/>
                  <a:lstStyle/>
                  <a:p>
                    <a:r>
                      <a:rPr lang="en-US" altLang="ja-JP"/>
                      <a:t>91.4%</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1-8E92-401F-9278-0A395866815F}"/>
                </c:ext>
              </c:extLst>
            </c:dLbl>
            <c:dLbl>
              <c:idx val="1"/>
              <c:layout>
                <c:manualLayout>
                  <c:x val="-0.20621011606835477"/>
                  <c:y val="9.3196344016095264E-2"/>
                </c:manualLayout>
              </c:layout>
              <c:tx>
                <c:rich>
                  <a:bodyPr/>
                  <a:lstStyle/>
                  <a:p>
                    <a:r>
                      <a:rPr lang="en-US" altLang="ja-JP"/>
                      <a:t>5.3%</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3-8E92-401F-9278-0A395866815F}"/>
                </c:ext>
              </c:extLst>
            </c:dLbl>
            <c:dLbl>
              <c:idx val="2"/>
              <c:layout>
                <c:manualLayout>
                  <c:x val="-0.16200860285691029"/>
                  <c:y val="2.445663218647752E-2"/>
                </c:manualLayout>
              </c:layout>
              <c:tx>
                <c:rich>
                  <a:bodyPr/>
                  <a:lstStyle/>
                  <a:p>
                    <a:r>
                      <a:rPr lang="en-US" altLang="ja-JP"/>
                      <a:t>2.3%</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5-8E92-401F-9278-0A395866815F}"/>
                </c:ext>
              </c:extLst>
            </c:dLbl>
            <c:dLbl>
              <c:idx val="3"/>
              <c:layout>
                <c:manualLayout>
                  <c:x val="-4.3266533134281665E-2"/>
                  <c:y val="-1.1418598979819944E-3"/>
                </c:manualLayout>
              </c:layout>
              <c:tx>
                <c:rich>
                  <a:bodyPr/>
                  <a:lstStyle/>
                  <a:p>
                    <a:r>
                      <a:rPr lang="en-US" altLang="ja-JP"/>
                      <a:t>1.0%</a:t>
                    </a:r>
                  </a:p>
                </c:rich>
              </c:tx>
              <c:dLblPos val="bestFit"/>
              <c:showLegendKey val="0"/>
              <c:showVal val="1"/>
              <c:showCatName val="0"/>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7-8E92-401F-9278-0A395866815F}"/>
                </c:ext>
              </c:extLst>
            </c:dLbl>
            <c:spPr>
              <a:noFill/>
              <a:ln>
                <a:noFill/>
              </a:ln>
              <a:effectLst/>
            </c:spPr>
            <c:txPr>
              <a:bodyPr rot="0" spcFirstLastPara="1" vertOverflow="ellipsis" vert="horz" wrap="square" lIns="38100" tIns="19050" rIns="38100" bIns="19050" anchor="ctr" anchorCtr="1">
                <a:spAutoFit/>
              </a:bodyPr>
              <a:lstStyle/>
              <a:p>
                <a:pPr>
                  <a:defRPr lang="ja-JP" sz="2000" b="0" i="0" u="none" strike="noStrike" kern="1200" baseline="0">
                    <a:solidFill>
                      <a:schemeClr val="tx1">
                        <a:lumMod val="75000"/>
                        <a:lumOff val="25000"/>
                      </a:schemeClr>
                    </a:solidFill>
                    <a:latin typeface="+mn-lt"/>
                    <a:ea typeface="+mn-ea"/>
                    <a:cs typeface="+mn-cs"/>
                  </a:defRPr>
                </a:pPr>
                <a:endParaRPr lang="ja-JP"/>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その他事業者 </c:v>
                </c:pt>
                <c:pt idx="1">
                  <c:v>セブンイレブン</c:v>
                </c:pt>
                <c:pt idx="2">
                  <c:v>ファミリーマート</c:v>
                </c:pt>
                <c:pt idx="3">
                  <c:v>ローソン</c:v>
                </c:pt>
              </c:strCache>
            </c:strRef>
          </c:cat>
          <c:val>
            <c:numRef>
              <c:f>Sheet1!$B$2:$B$5</c:f>
              <c:numCache>
                <c:formatCode>General</c:formatCode>
                <c:ptCount val="4"/>
                <c:pt idx="0">
                  <c:v>284</c:v>
                </c:pt>
                <c:pt idx="1">
                  <c:v>15.3</c:v>
                </c:pt>
                <c:pt idx="2">
                  <c:v>6.6</c:v>
                </c:pt>
                <c:pt idx="3">
                  <c:v>3.1</c:v>
                </c:pt>
              </c:numCache>
            </c:numRef>
          </c:val>
          <c:extLst>
            <c:ext xmlns:c16="http://schemas.microsoft.com/office/drawing/2014/chart" uri="{C3380CC4-5D6E-409C-BE32-E72D297353CC}">
              <c16:uniqueId val="{00000008-8E92-401F-9278-0A395866815F}"/>
            </c:ext>
          </c:extLst>
        </c:ser>
        <c:dLbls>
          <c:dLblPos val="bestFit"/>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ja-JP" sz="1197"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modernComment_110_94C9C539.xml><?xml version="1.0" encoding="utf-8"?>
<p188:cmLst xmlns:a="http://schemas.openxmlformats.org/drawingml/2006/main" xmlns:r="http://schemas.openxmlformats.org/officeDocument/2006/relationships" xmlns:p188="http://schemas.microsoft.com/office/powerpoint/2018/8/main">
  <p188:cm id="{D3578164-7A86-4BAB-BB2B-9C309CC31AB8}" authorId="{C8939B49-0CDB-6A18-65B2-45831296F025}" created="2024-08-30T01:42:11.217">
    <pc:sldMkLst xmlns:pc="http://schemas.microsoft.com/office/powerpoint/2013/main/command">
      <pc:docMk/>
      <pc:sldMk cId="2496251193" sldId="272"/>
    </pc:sldMkLst>
    <p188:txBody>
      <a:bodyPr/>
      <a:lstStyle/>
      <a:p>
        <a:r>
          <a:rPr lang="ja-JP" altLang="en-US"/>
          <a:t>ファミリーマートで普及しているので、ファミリーマートに絞って企画を練り直しました。</a:t>
        </a:r>
      </a:p>
    </p188:txBody>
  </p188:cm>
</p188:cmLst>
</file>

<file path=ppt/comments/modernComment_111_4EFBEAD8.xml><?xml version="1.0" encoding="utf-8"?>
<p188:cmLst xmlns:a="http://schemas.openxmlformats.org/drawingml/2006/main" xmlns:r="http://schemas.openxmlformats.org/officeDocument/2006/relationships" xmlns:p188="http://schemas.microsoft.com/office/powerpoint/2018/8/main">
  <p188:cm id="{034C13D7-DCB8-45BA-8DE6-DF326BE37A05}" authorId="{F52A703A-9DEC-52E8-0B8D-7AA0B342F314}" created="2024-08-22T01:36:01.957">
    <pc:sldMkLst xmlns:pc="http://schemas.microsoft.com/office/powerpoint/2013/main/command">
      <pc:docMk/>
      <pc:sldMk cId="1325132504" sldId="273"/>
    </pc:sldMkLst>
    <p188:txBody>
      <a:bodyPr/>
      <a:lstStyle/>
      <a:p>
        <a:r>
          <a:rPr lang="ja-JP" altLang="en-US"/>
          <a:t>フードロスの表示イメージも見たいです</a:t>
        </a:r>
      </a:p>
    </p188:txBody>
  </p188:cm>
</p188:cmLst>
</file>

<file path=ppt/comments/modernComment_114_BF016664.xml><?xml version="1.0" encoding="utf-8"?>
<p188:cmLst xmlns:a="http://schemas.openxmlformats.org/drawingml/2006/main" xmlns:r="http://schemas.openxmlformats.org/officeDocument/2006/relationships" xmlns:p188="http://schemas.microsoft.com/office/powerpoint/2018/8/main">
  <p188:cm id="{ED15EF4F-2B64-43F0-8802-FD58CDC1DC62}" authorId="{741F3A65-27BA-2C6D-3676-181736BD8DA3}" created="2024-08-22T00:10:30.952">
    <pc:sldMkLst xmlns:pc="http://schemas.microsoft.com/office/powerpoint/2013/main/command">
      <pc:docMk/>
      <pc:sldMk cId="3204540004" sldId="276"/>
    </pc:sldMkLst>
    <p188:txBody>
      <a:bodyPr/>
      <a:lstStyle/>
      <a:p>
        <a:r>
          <a:rPr lang="ja-JP" altLang="en-US"/>
          <a:t>グラフの数値の一部が被っていて見にくいので被らないようにしてください。</a:t>
        </a:r>
      </a:p>
    </p188:txBody>
  </p188:cm>
  <p188:cm id="{E3D1CAEE-48C7-4B52-BA43-A2BE255A7D29}" authorId="{741F3A65-27BA-2C6D-3676-181736BD8DA3}" created="2024-08-22T00:11:32.282">
    <pc:sldMkLst xmlns:pc="http://schemas.microsoft.com/office/powerpoint/2013/main/command">
      <pc:docMk/>
      <pc:sldMk cId="3204540004" sldId="276"/>
    </pc:sldMkLst>
    <p188:txBody>
      <a:bodyPr/>
      <a:lstStyle/>
      <a:p>
        <a:r>
          <a:rPr lang="ja-JP" altLang="en-US"/>
          <a:t>スライド全体の話ですが、一つ一つのスライドが簡潔で見やすくてgoodです。</a:t>
        </a:r>
      </a:p>
    </p188:txBody>
  </p188:cm>
</p188:cmLst>
</file>

<file path=ppt/comments/modernComment_11C_D6FA444F.xml><?xml version="1.0" encoding="utf-8"?>
<p188:cmLst xmlns:a="http://schemas.openxmlformats.org/drawingml/2006/main" xmlns:r="http://schemas.openxmlformats.org/officeDocument/2006/relationships" xmlns:p188="http://schemas.microsoft.com/office/powerpoint/2018/8/main">
  <p188:cm id="{0DB8F309-1261-4F38-8B06-39ADD456C0F8}" authorId="{F52A703A-9DEC-52E8-0B8D-7AA0B342F314}" created="2024-08-22T01:36:01.957">
    <pc:sldMkLst xmlns:pc="http://schemas.microsoft.com/office/powerpoint/2013/main/command">
      <pc:docMk/>
      <pc:sldMk cId="1325132504" sldId="273"/>
    </pc:sldMkLst>
    <p188:txBody>
      <a:bodyPr/>
      <a:lstStyle/>
      <a:p>
        <a:r>
          <a:rPr lang="ja-JP" altLang="en-US"/>
          <a:t>フードロスの表示イメージも見たいです</a:t>
        </a:r>
      </a:p>
    </p188:txBody>
  </p188:cm>
</p188: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6DE7C3-C592-4474-B2FF-F80A5FE65954}"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kumimoji="1" lang="ja-JP" altLang="en-US"/>
        </a:p>
      </dgm:t>
    </dgm:pt>
    <dgm:pt modelId="{EB9A9757-4831-4F7C-B556-14BA77B68CF5}">
      <dgm:prSet phldrT="[テキスト]" custT="1"/>
      <dgm:spPr/>
      <dgm:t>
        <a:bodyPr/>
        <a:lstStyle/>
        <a:p>
          <a:r>
            <a:rPr lang="ja-JP" altLang="en-US" sz="2600" b="0" i="0"/>
            <a:t>フードロス削減行為の周知</a:t>
          </a:r>
          <a:endParaRPr kumimoji="1" lang="ja-JP" altLang="en-US" sz="2600"/>
        </a:p>
      </dgm:t>
    </dgm:pt>
    <dgm:pt modelId="{88E89D0F-794A-4230-AA8E-AE320E701E68}" type="parTrans" cxnId="{68F2B3B2-9AE3-45E1-BB9D-758ABB6DBEB3}">
      <dgm:prSet/>
      <dgm:spPr/>
      <dgm:t>
        <a:bodyPr/>
        <a:lstStyle/>
        <a:p>
          <a:endParaRPr kumimoji="1" lang="ja-JP" altLang="en-US"/>
        </a:p>
      </dgm:t>
    </dgm:pt>
    <dgm:pt modelId="{336BFD19-36B3-43FE-921F-6E2B3F0DD30B}" type="sibTrans" cxnId="{68F2B3B2-9AE3-45E1-BB9D-758ABB6DBEB3}">
      <dgm:prSet/>
      <dgm:spPr/>
      <dgm:t>
        <a:bodyPr/>
        <a:lstStyle/>
        <a:p>
          <a:endParaRPr kumimoji="1" lang="ja-JP" altLang="en-US"/>
        </a:p>
      </dgm:t>
    </dgm:pt>
    <dgm:pt modelId="{191A9DC7-4706-4024-916E-1382E732C2CE}">
      <dgm:prSet phldrT="[テキスト]" custT="1"/>
      <dgm:spPr>
        <a:solidFill>
          <a:srgbClr val="E29C1E"/>
        </a:solidFill>
      </dgm:spPr>
      <dgm:t>
        <a:bodyPr/>
        <a:lstStyle/>
        <a:p>
          <a:r>
            <a:rPr lang="ja-JP" altLang="en-US" sz="2600" b="0" i="0"/>
            <a:t>値引き商品の認知 </a:t>
          </a:r>
          <a:endParaRPr kumimoji="1" lang="ja-JP" altLang="en-US" sz="2600"/>
        </a:p>
      </dgm:t>
    </dgm:pt>
    <dgm:pt modelId="{6470D03F-8C5C-47A1-A938-840A31BA0F3C}" type="parTrans" cxnId="{67A52E6B-CCAA-4ECB-9B8C-E795F765A145}">
      <dgm:prSet/>
      <dgm:spPr/>
      <dgm:t>
        <a:bodyPr/>
        <a:lstStyle/>
        <a:p>
          <a:endParaRPr kumimoji="1" lang="ja-JP" altLang="en-US"/>
        </a:p>
      </dgm:t>
    </dgm:pt>
    <dgm:pt modelId="{DCF89E3C-6545-4F52-AF61-38D4F35A58FE}" type="sibTrans" cxnId="{67A52E6B-CCAA-4ECB-9B8C-E795F765A145}">
      <dgm:prSet/>
      <dgm:spPr/>
      <dgm:t>
        <a:bodyPr/>
        <a:lstStyle/>
        <a:p>
          <a:endParaRPr kumimoji="1" lang="ja-JP" altLang="en-US"/>
        </a:p>
      </dgm:t>
    </dgm:pt>
    <dgm:pt modelId="{087FF6F5-BF24-4945-84FF-8DF1906500EC}">
      <dgm:prSet phldrT="[テキスト]" custT="1"/>
      <dgm:spPr>
        <a:solidFill>
          <a:schemeClr val="accent4"/>
        </a:solidFill>
      </dgm:spPr>
      <dgm:t>
        <a:bodyPr/>
        <a:lstStyle/>
        <a:p>
          <a:r>
            <a:rPr lang="ja-JP" altLang="en-US" sz="2600" b="0" i="0"/>
            <a:t>コンビニのフードロスの減少 </a:t>
          </a:r>
          <a:endParaRPr kumimoji="1" lang="ja-JP" altLang="en-US" sz="2600"/>
        </a:p>
      </dgm:t>
    </dgm:pt>
    <dgm:pt modelId="{BBE78678-0114-4220-995D-35093FEC5C0E}" type="sibTrans" cxnId="{C83C7232-F52E-4C25-974F-F9EE619C63A4}">
      <dgm:prSet/>
      <dgm:spPr/>
      <dgm:t>
        <a:bodyPr/>
        <a:lstStyle/>
        <a:p>
          <a:endParaRPr kumimoji="1" lang="ja-JP" altLang="en-US"/>
        </a:p>
      </dgm:t>
    </dgm:pt>
    <dgm:pt modelId="{3A5E3774-3EEC-4D3B-A2C5-972B2E865A0D}" type="parTrans" cxnId="{C83C7232-F52E-4C25-974F-F9EE619C63A4}">
      <dgm:prSet/>
      <dgm:spPr/>
      <dgm:t>
        <a:bodyPr/>
        <a:lstStyle/>
        <a:p>
          <a:endParaRPr kumimoji="1" lang="ja-JP" altLang="en-US"/>
        </a:p>
      </dgm:t>
    </dgm:pt>
    <dgm:pt modelId="{8077F75F-1E7E-4085-BCA2-2C855FC59620}">
      <dgm:prSet/>
      <dgm:spPr/>
      <dgm:t>
        <a:bodyPr/>
        <a:lstStyle/>
        <a:p>
          <a:r>
            <a:rPr kumimoji="1" lang="ja-JP" altLang="en-US"/>
            <a:t>売れ残り商品の減少による廃棄費用の削減</a:t>
          </a:r>
        </a:p>
      </dgm:t>
    </dgm:pt>
    <dgm:pt modelId="{CD93BFBC-E21A-4507-8B66-4A710B199741}" type="parTrans" cxnId="{2B9E2492-23CA-4527-85AF-81ADD4B09394}">
      <dgm:prSet/>
      <dgm:spPr/>
      <dgm:t>
        <a:bodyPr/>
        <a:lstStyle/>
        <a:p>
          <a:endParaRPr kumimoji="1" lang="ja-JP" altLang="en-US"/>
        </a:p>
      </dgm:t>
    </dgm:pt>
    <dgm:pt modelId="{3ADD4F03-E32E-4312-A842-FF3B880AA6D3}" type="sibTrans" cxnId="{2B9E2492-23CA-4527-85AF-81ADD4B09394}">
      <dgm:prSet/>
      <dgm:spPr/>
      <dgm:t>
        <a:bodyPr/>
        <a:lstStyle/>
        <a:p>
          <a:endParaRPr kumimoji="1" lang="ja-JP" altLang="en-US"/>
        </a:p>
      </dgm:t>
    </dgm:pt>
    <dgm:pt modelId="{3E791330-ACA2-469E-AB35-1EFD7730E402}">
      <dgm:prSet/>
      <dgm:spPr/>
      <dgm:t>
        <a:bodyPr/>
        <a:lstStyle/>
        <a:p>
          <a:r>
            <a:rPr kumimoji="1" lang="ja-JP" altLang="en-US"/>
            <a:t>値引き商品の購入がフードロス削減に直結</a:t>
          </a:r>
        </a:p>
      </dgm:t>
    </dgm:pt>
    <dgm:pt modelId="{8E9C607E-5E0B-442A-B65B-93D46B6468EB}" type="parTrans" cxnId="{DDF2CD83-0D3C-4E05-87C9-B43166D94780}">
      <dgm:prSet/>
      <dgm:spPr/>
      <dgm:t>
        <a:bodyPr/>
        <a:lstStyle/>
        <a:p>
          <a:endParaRPr kumimoji="1" lang="ja-JP" altLang="en-US"/>
        </a:p>
      </dgm:t>
    </dgm:pt>
    <dgm:pt modelId="{81F8E2FF-0E6D-4889-A6A5-D83A51A5DA0E}" type="sibTrans" cxnId="{DDF2CD83-0D3C-4E05-87C9-B43166D94780}">
      <dgm:prSet/>
      <dgm:spPr/>
      <dgm:t>
        <a:bodyPr/>
        <a:lstStyle/>
        <a:p>
          <a:endParaRPr kumimoji="1" lang="ja-JP" altLang="en-US"/>
        </a:p>
      </dgm:t>
    </dgm:pt>
    <dgm:pt modelId="{8C95ED5E-F8DE-479C-B666-96DAF2C7E53A}">
      <dgm:prSet/>
      <dgm:spPr/>
      <dgm:t>
        <a:bodyPr/>
        <a:lstStyle/>
        <a:p>
          <a:r>
            <a:rPr kumimoji="1" lang="ja-JP" altLang="en-US"/>
            <a:t>値引きの商品の表示による購買意欲の促進</a:t>
          </a:r>
        </a:p>
      </dgm:t>
    </dgm:pt>
    <dgm:pt modelId="{25CC8AE9-55D8-4D4C-9A5A-9CC33C0F92E6}" type="parTrans" cxnId="{D49C8002-67F2-4889-82A4-5401EE5FF599}">
      <dgm:prSet/>
      <dgm:spPr/>
      <dgm:t>
        <a:bodyPr/>
        <a:lstStyle/>
        <a:p>
          <a:endParaRPr kumimoji="1" lang="ja-JP" altLang="en-US"/>
        </a:p>
      </dgm:t>
    </dgm:pt>
    <dgm:pt modelId="{52A5C7CF-CA99-4C3D-98A8-611067518687}" type="sibTrans" cxnId="{D49C8002-67F2-4889-82A4-5401EE5FF599}">
      <dgm:prSet/>
      <dgm:spPr/>
      <dgm:t>
        <a:bodyPr/>
        <a:lstStyle/>
        <a:p>
          <a:endParaRPr kumimoji="1" lang="ja-JP" altLang="en-US"/>
        </a:p>
      </dgm:t>
    </dgm:pt>
    <dgm:pt modelId="{F7E527A2-A74B-4C7D-9AA8-41E9B487E158}" type="pres">
      <dgm:prSet presAssocID="{756DE7C3-C592-4474-B2FF-F80A5FE65954}" presName="linear" presStyleCnt="0">
        <dgm:presLayoutVars>
          <dgm:dir/>
          <dgm:animLvl val="lvl"/>
          <dgm:resizeHandles val="exact"/>
        </dgm:presLayoutVars>
      </dgm:prSet>
      <dgm:spPr/>
    </dgm:pt>
    <dgm:pt modelId="{8ACB8D21-C973-40B2-BB80-53678E38E572}" type="pres">
      <dgm:prSet presAssocID="{087FF6F5-BF24-4945-84FF-8DF1906500EC}" presName="parentLin" presStyleCnt="0"/>
      <dgm:spPr/>
    </dgm:pt>
    <dgm:pt modelId="{DD2BA274-0292-47CF-B339-1EE4B3BB341E}" type="pres">
      <dgm:prSet presAssocID="{087FF6F5-BF24-4945-84FF-8DF1906500EC}" presName="parentLeftMargin" presStyleLbl="node1" presStyleIdx="0" presStyleCnt="3"/>
      <dgm:spPr/>
    </dgm:pt>
    <dgm:pt modelId="{84D4DCAA-51D5-4E50-8235-711E7A6FDA7F}" type="pres">
      <dgm:prSet presAssocID="{087FF6F5-BF24-4945-84FF-8DF1906500EC}" presName="parentText" presStyleLbl="node1" presStyleIdx="0" presStyleCnt="3">
        <dgm:presLayoutVars>
          <dgm:chMax val="0"/>
          <dgm:bulletEnabled val="1"/>
        </dgm:presLayoutVars>
      </dgm:prSet>
      <dgm:spPr/>
    </dgm:pt>
    <dgm:pt modelId="{D2463C39-E178-46E9-9EB0-FEFD28C7524D}" type="pres">
      <dgm:prSet presAssocID="{087FF6F5-BF24-4945-84FF-8DF1906500EC}" presName="negativeSpace" presStyleCnt="0"/>
      <dgm:spPr/>
    </dgm:pt>
    <dgm:pt modelId="{880C27BD-1D7D-41D4-B99E-1E9B1F42525B}" type="pres">
      <dgm:prSet presAssocID="{087FF6F5-BF24-4945-84FF-8DF1906500EC}" presName="childText" presStyleLbl="conFgAcc1" presStyleIdx="0" presStyleCnt="3">
        <dgm:presLayoutVars>
          <dgm:bulletEnabled val="1"/>
        </dgm:presLayoutVars>
      </dgm:prSet>
      <dgm:spPr/>
    </dgm:pt>
    <dgm:pt modelId="{046D8A37-74C3-42E0-B03A-9A5A18512DC6}" type="pres">
      <dgm:prSet presAssocID="{BBE78678-0114-4220-995D-35093FEC5C0E}" presName="spaceBetweenRectangles" presStyleCnt="0"/>
      <dgm:spPr/>
    </dgm:pt>
    <dgm:pt modelId="{A0026BD5-3D55-44A9-9490-153AD93B8D8F}" type="pres">
      <dgm:prSet presAssocID="{EB9A9757-4831-4F7C-B556-14BA77B68CF5}" presName="parentLin" presStyleCnt="0"/>
      <dgm:spPr/>
    </dgm:pt>
    <dgm:pt modelId="{D03E178B-E826-4F49-B409-0572533ADF79}" type="pres">
      <dgm:prSet presAssocID="{EB9A9757-4831-4F7C-B556-14BA77B68CF5}" presName="parentLeftMargin" presStyleLbl="node1" presStyleIdx="0" presStyleCnt="3"/>
      <dgm:spPr/>
    </dgm:pt>
    <dgm:pt modelId="{555C2099-2494-4898-B747-38622B36B5E8}" type="pres">
      <dgm:prSet presAssocID="{EB9A9757-4831-4F7C-B556-14BA77B68CF5}" presName="parentText" presStyleLbl="node1" presStyleIdx="1" presStyleCnt="3">
        <dgm:presLayoutVars>
          <dgm:chMax val="0"/>
          <dgm:bulletEnabled val="1"/>
        </dgm:presLayoutVars>
      </dgm:prSet>
      <dgm:spPr/>
    </dgm:pt>
    <dgm:pt modelId="{16002497-B948-4380-81F8-C40626DC5801}" type="pres">
      <dgm:prSet presAssocID="{EB9A9757-4831-4F7C-B556-14BA77B68CF5}" presName="negativeSpace" presStyleCnt="0"/>
      <dgm:spPr/>
    </dgm:pt>
    <dgm:pt modelId="{4C16BEF8-C0CD-4DCA-A90B-7CC2DB734145}" type="pres">
      <dgm:prSet presAssocID="{EB9A9757-4831-4F7C-B556-14BA77B68CF5}" presName="childText" presStyleLbl="conFgAcc1" presStyleIdx="1" presStyleCnt="3">
        <dgm:presLayoutVars>
          <dgm:bulletEnabled val="1"/>
        </dgm:presLayoutVars>
      </dgm:prSet>
      <dgm:spPr/>
    </dgm:pt>
    <dgm:pt modelId="{5313070A-9241-450B-B030-D20E2D5D8365}" type="pres">
      <dgm:prSet presAssocID="{336BFD19-36B3-43FE-921F-6E2B3F0DD30B}" presName="spaceBetweenRectangles" presStyleCnt="0"/>
      <dgm:spPr/>
    </dgm:pt>
    <dgm:pt modelId="{082DDA2E-3892-45B5-B4AA-AA2D0759F1F1}" type="pres">
      <dgm:prSet presAssocID="{191A9DC7-4706-4024-916E-1382E732C2CE}" presName="parentLin" presStyleCnt="0"/>
      <dgm:spPr/>
    </dgm:pt>
    <dgm:pt modelId="{E45F9556-0CBF-40DF-9B03-38BB5092F21A}" type="pres">
      <dgm:prSet presAssocID="{191A9DC7-4706-4024-916E-1382E732C2CE}" presName="parentLeftMargin" presStyleLbl="node1" presStyleIdx="1" presStyleCnt="3"/>
      <dgm:spPr/>
    </dgm:pt>
    <dgm:pt modelId="{9AE3D42E-B39E-47F2-B081-B81FFCF64CD6}" type="pres">
      <dgm:prSet presAssocID="{191A9DC7-4706-4024-916E-1382E732C2CE}" presName="parentText" presStyleLbl="node1" presStyleIdx="2" presStyleCnt="3">
        <dgm:presLayoutVars>
          <dgm:chMax val="0"/>
          <dgm:bulletEnabled val="1"/>
        </dgm:presLayoutVars>
      </dgm:prSet>
      <dgm:spPr/>
    </dgm:pt>
    <dgm:pt modelId="{7A0B5E59-7598-4EF1-A695-046F085ADC8D}" type="pres">
      <dgm:prSet presAssocID="{191A9DC7-4706-4024-916E-1382E732C2CE}" presName="negativeSpace" presStyleCnt="0"/>
      <dgm:spPr/>
    </dgm:pt>
    <dgm:pt modelId="{C1848C2F-49D1-434F-9B2D-040276F33C7A}" type="pres">
      <dgm:prSet presAssocID="{191A9DC7-4706-4024-916E-1382E732C2CE}" presName="childText" presStyleLbl="conFgAcc1" presStyleIdx="2" presStyleCnt="3">
        <dgm:presLayoutVars>
          <dgm:bulletEnabled val="1"/>
        </dgm:presLayoutVars>
      </dgm:prSet>
      <dgm:spPr/>
    </dgm:pt>
  </dgm:ptLst>
  <dgm:cxnLst>
    <dgm:cxn modelId="{48AF8100-1F5F-414F-BC3B-21CC0CE397F1}" type="presOf" srcId="{087FF6F5-BF24-4945-84FF-8DF1906500EC}" destId="{84D4DCAA-51D5-4E50-8235-711E7A6FDA7F}" srcOrd="1" destOrd="0" presId="urn:microsoft.com/office/officeart/2005/8/layout/list1"/>
    <dgm:cxn modelId="{D49C8002-67F2-4889-82A4-5401EE5FF599}" srcId="{191A9DC7-4706-4024-916E-1382E732C2CE}" destId="{8C95ED5E-F8DE-479C-B666-96DAF2C7E53A}" srcOrd="0" destOrd="0" parTransId="{25CC8AE9-55D8-4D4C-9A5A-9CC33C0F92E6}" sibTransId="{52A5C7CF-CA99-4C3D-98A8-611067518687}"/>
    <dgm:cxn modelId="{B9846E19-DD53-45AA-BE4B-04D5B0CD1AC0}" type="presOf" srcId="{8C95ED5E-F8DE-479C-B666-96DAF2C7E53A}" destId="{C1848C2F-49D1-434F-9B2D-040276F33C7A}" srcOrd="0" destOrd="0" presId="urn:microsoft.com/office/officeart/2005/8/layout/list1"/>
    <dgm:cxn modelId="{222A7C19-4C30-4442-917E-B260A85B32E3}" type="presOf" srcId="{EB9A9757-4831-4F7C-B556-14BA77B68CF5}" destId="{D03E178B-E826-4F49-B409-0572533ADF79}" srcOrd="0" destOrd="0" presId="urn:microsoft.com/office/officeart/2005/8/layout/list1"/>
    <dgm:cxn modelId="{C83C7232-F52E-4C25-974F-F9EE619C63A4}" srcId="{756DE7C3-C592-4474-B2FF-F80A5FE65954}" destId="{087FF6F5-BF24-4945-84FF-8DF1906500EC}" srcOrd="0" destOrd="0" parTransId="{3A5E3774-3EEC-4D3B-A2C5-972B2E865A0D}" sibTransId="{BBE78678-0114-4220-995D-35093FEC5C0E}"/>
    <dgm:cxn modelId="{67A52E6B-CCAA-4ECB-9B8C-E795F765A145}" srcId="{756DE7C3-C592-4474-B2FF-F80A5FE65954}" destId="{191A9DC7-4706-4024-916E-1382E732C2CE}" srcOrd="2" destOrd="0" parTransId="{6470D03F-8C5C-47A1-A938-840A31BA0F3C}" sibTransId="{DCF89E3C-6545-4F52-AF61-38D4F35A58FE}"/>
    <dgm:cxn modelId="{EC484A4D-D892-4C38-AEF3-86DF79C5E49F}" type="presOf" srcId="{191A9DC7-4706-4024-916E-1382E732C2CE}" destId="{9AE3D42E-B39E-47F2-B081-B81FFCF64CD6}" srcOrd="1" destOrd="0" presId="urn:microsoft.com/office/officeart/2005/8/layout/list1"/>
    <dgm:cxn modelId="{C635647A-C8DE-47EF-BA26-DD2D0EA31F18}" type="presOf" srcId="{EB9A9757-4831-4F7C-B556-14BA77B68CF5}" destId="{555C2099-2494-4898-B747-38622B36B5E8}" srcOrd="1" destOrd="0" presId="urn:microsoft.com/office/officeart/2005/8/layout/list1"/>
    <dgm:cxn modelId="{A0397483-E709-4C47-9002-E69E27F5E93E}" type="presOf" srcId="{756DE7C3-C592-4474-B2FF-F80A5FE65954}" destId="{F7E527A2-A74B-4C7D-9AA8-41E9B487E158}" srcOrd="0" destOrd="0" presId="urn:microsoft.com/office/officeart/2005/8/layout/list1"/>
    <dgm:cxn modelId="{DDF2CD83-0D3C-4E05-87C9-B43166D94780}" srcId="{EB9A9757-4831-4F7C-B556-14BA77B68CF5}" destId="{3E791330-ACA2-469E-AB35-1EFD7730E402}" srcOrd="0" destOrd="0" parTransId="{8E9C607E-5E0B-442A-B65B-93D46B6468EB}" sibTransId="{81F8E2FF-0E6D-4889-A6A5-D83A51A5DA0E}"/>
    <dgm:cxn modelId="{A52C4684-9066-42DB-9979-9D84960EE13F}" type="presOf" srcId="{3E791330-ACA2-469E-AB35-1EFD7730E402}" destId="{4C16BEF8-C0CD-4DCA-A90B-7CC2DB734145}" srcOrd="0" destOrd="0" presId="urn:microsoft.com/office/officeart/2005/8/layout/list1"/>
    <dgm:cxn modelId="{2B9E2492-23CA-4527-85AF-81ADD4B09394}" srcId="{087FF6F5-BF24-4945-84FF-8DF1906500EC}" destId="{8077F75F-1E7E-4085-BCA2-2C855FC59620}" srcOrd="0" destOrd="0" parTransId="{CD93BFBC-E21A-4507-8B66-4A710B199741}" sibTransId="{3ADD4F03-E32E-4312-A842-FF3B880AA6D3}"/>
    <dgm:cxn modelId="{A63918A6-F8FC-4B00-A78C-774CB80F5137}" type="presOf" srcId="{8077F75F-1E7E-4085-BCA2-2C855FC59620}" destId="{880C27BD-1D7D-41D4-B99E-1E9B1F42525B}" srcOrd="0" destOrd="0" presId="urn:microsoft.com/office/officeart/2005/8/layout/list1"/>
    <dgm:cxn modelId="{68F2B3B2-9AE3-45E1-BB9D-758ABB6DBEB3}" srcId="{756DE7C3-C592-4474-B2FF-F80A5FE65954}" destId="{EB9A9757-4831-4F7C-B556-14BA77B68CF5}" srcOrd="1" destOrd="0" parTransId="{88E89D0F-794A-4230-AA8E-AE320E701E68}" sibTransId="{336BFD19-36B3-43FE-921F-6E2B3F0DD30B}"/>
    <dgm:cxn modelId="{26D5DFCC-0FA9-443B-9DE6-1C3D0C54C7BD}" type="presOf" srcId="{087FF6F5-BF24-4945-84FF-8DF1906500EC}" destId="{DD2BA274-0292-47CF-B339-1EE4B3BB341E}" srcOrd="0" destOrd="0" presId="urn:microsoft.com/office/officeart/2005/8/layout/list1"/>
    <dgm:cxn modelId="{AE2568EE-1778-4E35-B852-FFB882A52E47}" type="presOf" srcId="{191A9DC7-4706-4024-916E-1382E732C2CE}" destId="{E45F9556-0CBF-40DF-9B03-38BB5092F21A}" srcOrd="0" destOrd="0" presId="urn:microsoft.com/office/officeart/2005/8/layout/list1"/>
    <dgm:cxn modelId="{A43A7422-1092-48E8-9305-22607AA78C92}" type="presParOf" srcId="{F7E527A2-A74B-4C7D-9AA8-41E9B487E158}" destId="{8ACB8D21-C973-40B2-BB80-53678E38E572}" srcOrd="0" destOrd="0" presId="urn:microsoft.com/office/officeart/2005/8/layout/list1"/>
    <dgm:cxn modelId="{707B71EF-3D8C-42A5-99AD-5D3C79F8EEB0}" type="presParOf" srcId="{8ACB8D21-C973-40B2-BB80-53678E38E572}" destId="{DD2BA274-0292-47CF-B339-1EE4B3BB341E}" srcOrd="0" destOrd="0" presId="urn:microsoft.com/office/officeart/2005/8/layout/list1"/>
    <dgm:cxn modelId="{45E06CFD-56F5-4E03-9CAE-E45EF9460668}" type="presParOf" srcId="{8ACB8D21-C973-40B2-BB80-53678E38E572}" destId="{84D4DCAA-51D5-4E50-8235-711E7A6FDA7F}" srcOrd="1" destOrd="0" presId="urn:microsoft.com/office/officeart/2005/8/layout/list1"/>
    <dgm:cxn modelId="{553BA1D9-77B9-48DD-AE4B-33CAC941E40E}" type="presParOf" srcId="{F7E527A2-A74B-4C7D-9AA8-41E9B487E158}" destId="{D2463C39-E178-46E9-9EB0-FEFD28C7524D}" srcOrd="1" destOrd="0" presId="urn:microsoft.com/office/officeart/2005/8/layout/list1"/>
    <dgm:cxn modelId="{919227ED-F07A-4ECE-A665-1E9AF9ECD56C}" type="presParOf" srcId="{F7E527A2-A74B-4C7D-9AA8-41E9B487E158}" destId="{880C27BD-1D7D-41D4-B99E-1E9B1F42525B}" srcOrd="2" destOrd="0" presId="urn:microsoft.com/office/officeart/2005/8/layout/list1"/>
    <dgm:cxn modelId="{967DDE8C-F145-485E-A853-163C5BD1F4C8}" type="presParOf" srcId="{F7E527A2-A74B-4C7D-9AA8-41E9B487E158}" destId="{046D8A37-74C3-42E0-B03A-9A5A18512DC6}" srcOrd="3" destOrd="0" presId="urn:microsoft.com/office/officeart/2005/8/layout/list1"/>
    <dgm:cxn modelId="{076A9A96-09E9-4722-BC4F-BA2921833099}" type="presParOf" srcId="{F7E527A2-A74B-4C7D-9AA8-41E9B487E158}" destId="{A0026BD5-3D55-44A9-9490-153AD93B8D8F}" srcOrd="4" destOrd="0" presId="urn:microsoft.com/office/officeart/2005/8/layout/list1"/>
    <dgm:cxn modelId="{AB07095E-083C-48D9-A021-BF4FD827D519}" type="presParOf" srcId="{A0026BD5-3D55-44A9-9490-153AD93B8D8F}" destId="{D03E178B-E826-4F49-B409-0572533ADF79}" srcOrd="0" destOrd="0" presId="urn:microsoft.com/office/officeart/2005/8/layout/list1"/>
    <dgm:cxn modelId="{CEC3CC7C-70DC-4676-834A-3A2337F2445A}" type="presParOf" srcId="{A0026BD5-3D55-44A9-9490-153AD93B8D8F}" destId="{555C2099-2494-4898-B747-38622B36B5E8}" srcOrd="1" destOrd="0" presId="urn:microsoft.com/office/officeart/2005/8/layout/list1"/>
    <dgm:cxn modelId="{003186C8-7E85-4524-9EA7-F5867077228A}" type="presParOf" srcId="{F7E527A2-A74B-4C7D-9AA8-41E9B487E158}" destId="{16002497-B948-4380-81F8-C40626DC5801}" srcOrd="5" destOrd="0" presId="urn:microsoft.com/office/officeart/2005/8/layout/list1"/>
    <dgm:cxn modelId="{5CA05551-C8EE-410D-BD5B-59B33DF0792C}" type="presParOf" srcId="{F7E527A2-A74B-4C7D-9AA8-41E9B487E158}" destId="{4C16BEF8-C0CD-4DCA-A90B-7CC2DB734145}" srcOrd="6" destOrd="0" presId="urn:microsoft.com/office/officeart/2005/8/layout/list1"/>
    <dgm:cxn modelId="{EF415C2D-6357-43B1-BE70-67B74188E31F}" type="presParOf" srcId="{F7E527A2-A74B-4C7D-9AA8-41E9B487E158}" destId="{5313070A-9241-450B-B030-D20E2D5D8365}" srcOrd="7" destOrd="0" presId="urn:microsoft.com/office/officeart/2005/8/layout/list1"/>
    <dgm:cxn modelId="{96A3680D-916B-4EA3-B2A9-D3A00BEA7353}" type="presParOf" srcId="{F7E527A2-A74B-4C7D-9AA8-41E9B487E158}" destId="{082DDA2E-3892-45B5-B4AA-AA2D0759F1F1}" srcOrd="8" destOrd="0" presId="urn:microsoft.com/office/officeart/2005/8/layout/list1"/>
    <dgm:cxn modelId="{47CC4432-1B45-4030-AEF4-9305E260C29D}" type="presParOf" srcId="{082DDA2E-3892-45B5-B4AA-AA2D0759F1F1}" destId="{E45F9556-0CBF-40DF-9B03-38BB5092F21A}" srcOrd="0" destOrd="0" presId="urn:microsoft.com/office/officeart/2005/8/layout/list1"/>
    <dgm:cxn modelId="{2B9AE2B2-9042-4814-AFDE-BB0CBA817B63}" type="presParOf" srcId="{082DDA2E-3892-45B5-B4AA-AA2D0759F1F1}" destId="{9AE3D42E-B39E-47F2-B081-B81FFCF64CD6}" srcOrd="1" destOrd="0" presId="urn:microsoft.com/office/officeart/2005/8/layout/list1"/>
    <dgm:cxn modelId="{CF515BA6-3B4C-4E80-AD57-D7C3B318AEF6}" type="presParOf" srcId="{F7E527A2-A74B-4C7D-9AA8-41E9B487E158}" destId="{7A0B5E59-7598-4EF1-A695-046F085ADC8D}" srcOrd="9" destOrd="0" presId="urn:microsoft.com/office/officeart/2005/8/layout/list1"/>
    <dgm:cxn modelId="{271AA761-4A1A-4441-ABC7-699DAF62443B}" type="presParOf" srcId="{F7E527A2-A74B-4C7D-9AA8-41E9B487E158}" destId="{C1848C2F-49D1-434F-9B2D-040276F33C7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0C27BD-1D7D-41D4-B99E-1E9B1F42525B}">
      <dsp:nvSpPr>
        <dsp:cNvPr id="0" name=""/>
        <dsp:cNvSpPr/>
      </dsp:nvSpPr>
      <dsp:spPr>
        <a:xfrm>
          <a:off x="0" y="372539"/>
          <a:ext cx="11806990" cy="909562"/>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354" tIns="437388" rIns="916354" bIns="149352" numCol="1" spcCol="1270" anchor="t" anchorCtr="0">
          <a:noAutofit/>
        </a:bodyPr>
        <a:lstStyle/>
        <a:p>
          <a:pPr marL="228600" lvl="1" indent="-228600" algn="l" defTabSz="933450">
            <a:lnSpc>
              <a:spcPct val="90000"/>
            </a:lnSpc>
            <a:spcBef>
              <a:spcPct val="0"/>
            </a:spcBef>
            <a:spcAft>
              <a:spcPct val="15000"/>
            </a:spcAft>
            <a:buChar char="•"/>
          </a:pPr>
          <a:r>
            <a:rPr kumimoji="1" lang="ja-JP" altLang="en-US" sz="2100" kern="1200"/>
            <a:t>売れ残り商品の減少による廃棄費用の削減</a:t>
          </a:r>
        </a:p>
      </dsp:txBody>
      <dsp:txXfrm>
        <a:off x="0" y="372539"/>
        <a:ext cx="11806990" cy="909562"/>
      </dsp:txXfrm>
    </dsp:sp>
    <dsp:sp modelId="{84D4DCAA-51D5-4E50-8235-711E7A6FDA7F}">
      <dsp:nvSpPr>
        <dsp:cNvPr id="0" name=""/>
        <dsp:cNvSpPr/>
      </dsp:nvSpPr>
      <dsp:spPr>
        <a:xfrm>
          <a:off x="590349" y="62579"/>
          <a:ext cx="8264893" cy="619920"/>
        </a:xfrm>
        <a:prstGeom prst="roundRect">
          <a:avLst/>
        </a:prstGeom>
        <a:solidFill>
          <a:schemeClr val="accent4"/>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393" tIns="0" rIns="312393" bIns="0" numCol="1" spcCol="1270" anchor="ctr" anchorCtr="0">
          <a:noAutofit/>
        </a:bodyPr>
        <a:lstStyle/>
        <a:p>
          <a:pPr marL="0" lvl="0" indent="0" algn="l" defTabSz="1155700">
            <a:lnSpc>
              <a:spcPct val="90000"/>
            </a:lnSpc>
            <a:spcBef>
              <a:spcPct val="0"/>
            </a:spcBef>
            <a:spcAft>
              <a:spcPct val="35000"/>
            </a:spcAft>
            <a:buNone/>
          </a:pPr>
          <a:r>
            <a:rPr lang="ja-JP" altLang="en-US" sz="2600" b="0" i="0" kern="1200"/>
            <a:t>コンビニのフードロスの減少 </a:t>
          </a:r>
          <a:endParaRPr kumimoji="1" lang="ja-JP" altLang="en-US" sz="2600" kern="1200"/>
        </a:p>
      </dsp:txBody>
      <dsp:txXfrm>
        <a:off x="620611" y="92841"/>
        <a:ext cx="8204369" cy="559396"/>
      </dsp:txXfrm>
    </dsp:sp>
    <dsp:sp modelId="{4C16BEF8-C0CD-4DCA-A90B-7CC2DB734145}">
      <dsp:nvSpPr>
        <dsp:cNvPr id="0" name=""/>
        <dsp:cNvSpPr/>
      </dsp:nvSpPr>
      <dsp:spPr>
        <a:xfrm>
          <a:off x="0" y="1705461"/>
          <a:ext cx="11806990" cy="909562"/>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354" tIns="437388" rIns="916354" bIns="149352" numCol="1" spcCol="1270" anchor="t" anchorCtr="0">
          <a:noAutofit/>
        </a:bodyPr>
        <a:lstStyle/>
        <a:p>
          <a:pPr marL="228600" lvl="1" indent="-228600" algn="l" defTabSz="933450">
            <a:lnSpc>
              <a:spcPct val="90000"/>
            </a:lnSpc>
            <a:spcBef>
              <a:spcPct val="0"/>
            </a:spcBef>
            <a:spcAft>
              <a:spcPct val="15000"/>
            </a:spcAft>
            <a:buChar char="•"/>
          </a:pPr>
          <a:r>
            <a:rPr kumimoji="1" lang="ja-JP" altLang="en-US" sz="2100" kern="1200"/>
            <a:t>値引き商品の購入がフードロス削減に直結</a:t>
          </a:r>
        </a:p>
      </dsp:txBody>
      <dsp:txXfrm>
        <a:off x="0" y="1705461"/>
        <a:ext cx="11806990" cy="909562"/>
      </dsp:txXfrm>
    </dsp:sp>
    <dsp:sp modelId="{555C2099-2494-4898-B747-38622B36B5E8}">
      <dsp:nvSpPr>
        <dsp:cNvPr id="0" name=""/>
        <dsp:cNvSpPr/>
      </dsp:nvSpPr>
      <dsp:spPr>
        <a:xfrm>
          <a:off x="590349" y="1395501"/>
          <a:ext cx="8264893" cy="61992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393" tIns="0" rIns="312393" bIns="0" numCol="1" spcCol="1270" anchor="ctr" anchorCtr="0">
          <a:noAutofit/>
        </a:bodyPr>
        <a:lstStyle/>
        <a:p>
          <a:pPr marL="0" lvl="0" indent="0" algn="l" defTabSz="1155700">
            <a:lnSpc>
              <a:spcPct val="90000"/>
            </a:lnSpc>
            <a:spcBef>
              <a:spcPct val="0"/>
            </a:spcBef>
            <a:spcAft>
              <a:spcPct val="35000"/>
            </a:spcAft>
            <a:buNone/>
          </a:pPr>
          <a:r>
            <a:rPr lang="ja-JP" altLang="en-US" sz="2600" b="0" i="0" kern="1200"/>
            <a:t>フードロス削減行為の周知</a:t>
          </a:r>
          <a:endParaRPr kumimoji="1" lang="ja-JP" altLang="en-US" sz="2600" kern="1200"/>
        </a:p>
      </dsp:txBody>
      <dsp:txXfrm>
        <a:off x="620611" y="1425763"/>
        <a:ext cx="8204369" cy="559396"/>
      </dsp:txXfrm>
    </dsp:sp>
    <dsp:sp modelId="{C1848C2F-49D1-434F-9B2D-040276F33C7A}">
      <dsp:nvSpPr>
        <dsp:cNvPr id="0" name=""/>
        <dsp:cNvSpPr/>
      </dsp:nvSpPr>
      <dsp:spPr>
        <a:xfrm>
          <a:off x="0" y="3038384"/>
          <a:ext cx="11806990" cy="909562"/>
        </a:xfrm>
        <a:prstGeom prst="rect">
          <a:avLst/>
        </a:prstGeom>
        <a:solidFill>
          <a:schemeClr val="lt1">
            <a:alpha val="90000"/>
            <a:hueOff val="0"/>
            <a:satOff val="0"/>
            <a:lumOff val="0"/>
            <a:alphaOff val="0"/>
          </a:schemeClr>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6354" tIns="437388" rIns="916354" bIns="149352" numCol="1" spcCol="1270" anchor="t" anchorCtr="0">
          <a:noAutofit/>
        </a:bodyPr>
        <a:lstStyle/>
        <a:p>
          <a:pPr marL="228600" lvl="1" indent="-228600" algn="l" defTabSz="933450">
            <a:lnSpc>
              <a:spcPct val="90000"/>
            </a:lnSpc>
            <a:spcBef>
              <a:spcPct val="0"/>
            </a:spcBef>
            <a:spcAft>
              <a:spcPct val="15000"/>
            </a:spcAft>
            <a:buChar char="•"/>
          </a:pPr>
          <a:r>
            <a:rPr kumimoji="1" lang="ja-JP" altLang="en-US" sz="2100" kern="1200"/>
            <a:t>値引きの商品の表示による購買意欲の促進</a:t>
          </a:r>
        </a:p>
      </dsp:txBody>
      <dsp:txXfrm>
        <a:off x="0" y="3038384"/>
        <a:ext cx="11806990" cy="909562"/>
      </dsp:txXfrm>
    </dsp:sp>
    <dsp:sp modelId="{9AE3D42E-B39E-47F2-B081-B81FFCF64CD6}">
      <dsp:nvSpPr>
        <dsp:cNvPr id="0" name=""/>
        <dsp:cNvSpPr/>
      </dsp:nvSpPr>
      <dsp:spPr>
        <a:xfrm>
          <a:off x="590349" y="2728424"/>
          <a:ext cx="8264893" cy="619920"/>
        </a:xfrm>
        <a:prstGeom prst="roundRect">
          <a:avLst/>
        </a:prstGeom>
        <a:solidFill>
          <a:srgbClr val="E29C1E"/>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393" tIns="0" rIns="312393" bIns="0" numCol="1" spcCol="1270" anchor="ctr" anchorCtr="0">
          <a:noAutofit/>
        </a:bodyPr>
        <a:lstStyle/>
        <a:p>
          <a:pPr marL="0" lvl="0" indent="0" algn="l" defTabSz="1155700">
            <a:lnSpc>
              <a:spcPct val="90000"/>
            </a:lnSpc>
            <a:spcBef>
              <a:spcPct val="0"/>
            </a:spcBef>
            <a:spcAft>
              <a:spcPct val="35000"/>
            </a:spcAft>
            <a:buNone/>
          </a:pPr>
          <a:r>
            <a:rPr lang="ja-JP" altLang="en-US" sz="2600" b="0" i="0" kern="1200"/>
            <a:t>値引き商品の認知 </a:t>
          </a:r>
          <a:endParaRPr kumimoji="1" lang="ja-JP" altLang="en-US" sz="2600" kern="1200"/>
        </a:p>
      </dsp:txBody>
      <dsp:txXfrm>
        <a:off x="620611" y="2758686"/>
        <a:ext cx="8204369" cy="559396"/>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jpe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1C0376-554C-479A-B5B7-F1C73458417C}" type="datetimeFigureOut">
              <a:t>2024/8/30</a:t>
            </a:fld>
            <a:endParaRPr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61EE76-EBA8-4CCE-B242-62E064C78E0A}" type="slidenum">
              <a:t>‹#›</a:t>
            </a:fld>
            <a:endParaRPr lang="ja-JP" altLang="en-US"/>
          </a:p>
        </p:txBody>
      </p:sp>
    </p:spTree>
    <p:extLst>
      <p:ext uri="{BB962C8B-B14F-4D97-AF65-F5344CB8AC3E}">
        <p14:creationId xmlns:p14="http://schemas.microsoft.com/office/powerpoint/2010/main" val="11492971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en-US">
                <a:ea typeface="游ゴシック"/>
              </a:rPr>
              <a:t>[疋田]</a:t>
            </a:r>
          </a:p>
          <a:p>
            <a:pPr algn="just"/>
            <a:r>
              <a:rPr lang="ja-JP">
                <a:ea typeface="游ゴシック"/>
              </a:rPr>
              <a:t>続いて</a:t>
            </a:r>
            <a:r>
              <a:rPr lang="ja-JP" altLang="en-US">
                <a:ea typeface="游ゴシック"/>
              </a:rPr>
              <a:t>具体的な販売の戦略です。</a:t>
            </a:r>
            <a:r>
              <a:rPr lang="ja-JP">
                <a:ea typeface="游ゴシック"/>
              </a:rPr>
              <a:t>本コンテンツは概要でも</a:t>
            </a:r>
            <a:r>
              <a:rPr lang="ja-JP" altLang="en-US">
                <a:ea typeface="游ゴシック"/>
              </a:rPr>
              <a:t>申し上げま</a:t>
            </a:r>
            <a:r>
              <a:rPr lang="ja-JP">
                <a:ea typeface="游ゴシック"/>
              </a:rPr>
              <a:t>し</a:t>
            </a:r>
            <a:r>
              <a:rPr lang="ja-JP" altLang="en-US">
                <a:ea typeface="游ゴシック"/>
              </a:rPr>
              <a:t>たが</a:t>
            </a:r>
            <a:r>
              <a:rPr lang="ja-JP">
                <a:ea typeface="游ゴシック"/>
              </a:rPr>
              <a:t>ターゲット層として若年層を対象としており</a:t>
            </a:r>
            <a:r>
              <a:rPr lang="ja-JP" altLang="en-US">
                <a:ea typeface="游ゴシック"/>
              </a:rPr>
              <a:t>、その中でも特にSD</a:t>
            </a:r>
            <a:r>
              <a:rPr lang="en-US" altLang="ja-JP">
                <a:ea typeface="游ゴシック"/>
              </a:rPr>
              <a:t>G</a:t>
            </a:r>
            <a:r>
              <a:rPr lang="ja-JP" altLang="en-US">
                <a:ea typeface="游ゴシック"/>
              </a:rPr>
              <a:t>ｓを認知しているがなかなか行動に移せていない人に焦点を当てています。これを踏まえた上で利用者へ行う戦略、設置店舗側にサイネージを導入してもらうための戦略を説明します。利用者への戦略としては～報酬やきっかけを用意することで～</a:t>
            </a:r>
          </a:p>
          <a:p>
            <a:pPr algn="just"/>
            <a:r>
              <a:rPr lang="en-US" altLang="ja-JP">
                <a:ea typeface="游ゴシック"/>
              </a:rPr>
              <a:t>の三つが挙げられます。対して設置店舗（コンビニエンスストア）への戦略としては現在のコンビニエンスストアの来客層において若年層の割合が少なくなっていることから、若年層へ焦点を当てて新たな集客をはかる。現在多くのコンビニエンスストアが環境に配慮した取り組みを行っていることから、SDGｓを推進している実績をより高いものにするためのコンテンツを紹介することが必要と考えました。また、本製品は～</a:t>
            </a:r>
          </a:p>
        </p:txBody>
      </p:sp>
      <p:sp>
        <p:nvSpPr>
          <p:cNvPr id="4" name="スライド番号プレースホルダー 3"/>
          <p:cNvSpPr>
            <a:spLocks noGrp="1"/>
          </p:cNvSpPr>
          <p:nvPr>
            <p:ph type="sldNum" sz="quarter" idx="5"/>
          </p:nvPr>
        </p:nvSpPr>
        <p:spPr/>
        <p:txBody>
          <a:bodyPr/>
          <a:lstStyle/>
          <a:p>
            <a:fld id="{AA0E19A4-4EAB-40E3-A1A3-18668ED26A41}" type="slidenum">
              <a:rPr lang="en-US" altLang="ja-JP"/>
              <a:t>26</a:t>
            </a:fld>
            <a:endParaRPr kumimoji="1" lang="ja-JP" altLang="en-US"/>
          </a:p>
        </p:txBody>
      </p:sp>
    </p:spTree>
    <p:extLst>
      <p:ext uri="{BB962C8B-B14F-4D97-AF65-F5344CB8AC3E}">
        <p14:creationId xmlns:p14="http://schemas.microsoft.com/office/powerpoint/2010/main" val="18468853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ja-JP" altLang="en-US"/>
              <a:t>マスター タイトルの書式設定</a:t>
            </a:r>
            <a:endParaRPr lang="en-US"/>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423545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417823078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1569793150"/>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4089416255"/>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ja-JP" altLang="en-US"/>
              <a:t>マスター タイトルの書式設定</a:t>
            </a:r>
            <a:endParaRPr lang="en-US"/>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004121"/>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1097280" y="1845734"/>
            <a:ext cx="4937760" cy="4023359"/>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217920" y="1845735"/>
            <a:ext cx="4937760" cy="40233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2434674282"/>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097280" y="2582335"/>
            <a:ext cx="493776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17920" y="2582334"/>
            <a:ext cx="4937760" cy="328676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3889595461"/>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186582160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kumimoji="1" lang="ja-JP" altLang="en-US"/>
          </a:p>
        </p:txBody>
      </p:sp>
      <p:sp>
        <p:nvSpPr>
          <p:cNvPr id="9" name="Slide Number Placeholder 8"/>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4283583811"/>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ja-JP" altLang="en-US"/>
              <a:t>マスター タイトルの書式設定</a:t>
            </a:r>
            <a:endParaRPr lang="en-US"/>
          </a:p>
        </p:txBody>
      </p:sp>
      <p:sp>
        <p:nvSpPr>
          <p:cNvPr id="3" name="Content Placeholder 2"/>
          <p:cNvSpPr>
            <a:spLocks noGrp="1"/>
          </p:cNvSpPr>
          <p:nvPr>
            <p:ph idx="1"/>
          </p:nvPr>
        </p:nvSpPr>
        <p:spPr>
          <a:xfrm>
            <a:off x="4800600" y="731520"/>
            <a:ext cx="6492240" cy="52578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E656EB8-0072-4FCD-B80A-EBBEAE57A024}" type="datetimeFigureOut">
              <a:rPr kumimoji="1" lang="ja-JP" altLang="en-US" smtClean="0"/>
              <a:t>2024/8/30</a:t>
            </a:fld>
            <a:endParaRPr kumimoji="1" lang="ja-JP"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kumimoji="1" lang="ja-JP"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469634407"/>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E656EB8-0072-4FCD-B80A-EBBEAE57A024}" type="datetimeFigureOut">
              <a:rPr kumimoji="1" lang="ja-JP" altLang="en-US" smtClean="0"/>
              <a:t>2024/8/30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C155ABA-21CB-442B-9922-400946C71349}" type="slidenum">
              <a:rPr kumimoji="1" lang="ja-JP" altLang="en-US" smtClean="0"/>
              <a:t>‹#›</a:t>
            </a:fld>
            <a:endParaRPr kumimoji="1" lang="ja-JP" altLang="en-US"/>
          </a:p>
        </p:txBody>
      </p:sp>
    </p:spTree>
    <p:extLst>
      <p:ext uri="{BB962C8B-B14F-4D97-AF65-F5344CB8AC3E}">
        <p14:creationId xmlns:p14="http://schemas.microsoft.com/office/powerpoint/2010/main" val="226530154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E656EB8-0072-4FCD-B80A-EBBEAE57A024}" type="datetimeFigureOut">
              <a:rPr kumimoji="1" lang="ja-JP" altLang="en-US" smtClean="0"/>
              <a:t>2024/8/30</a:t>
            </a:fld>
            <a:endParaRPr kumimoji="1" lang="ja-JP"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kumimoji="1" lang="ja-JP"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EC155ABA-21CB-442B-9922-400946C71349}" type="slidenum">
              <a:rPr kumimoji="1" lang="ja-JP" altLang="en-US" smtClean="0"/>
              <a:t>‹#›</a:t>
            </a:fld>
            <a:endParaRPr kumimoji="1" lang="ja-JP"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59452664"/>
      </p:ext>
    </p:extLst>
  </p:cSld>
  <p:clrMap bg1="lt1" tx1="dk1" bg2="lt2" tx2="dk2" accent1="accent1" accent2="accent2" accent3="accent3" accent4="accent4" accent5="accent5" accent6="accent6" hlink="hlink" folHlink="folHlink"/>
  <p:sldLayoutIdLst>
    <p:sldLayoutId id="2147484031" r:id="rId1"/>
    <p:sldLayoutId id="2147484032" r:id="rId2"/>
    <p:sldLayoutId id="2147484033" r:id="rId3"/>
    <p:sldLayoutId id="2147484034" r:id="rId4"/>
    <p:sldLayoutId id="2147484035" r:id="rId5"/>
    <p:sldLayoutId id="2147484036" r:id="rId6"/>
    <p:sldLayoutId id="2147484037" r:id="rId7"/>
    <p:sldLayoutId id="2147484038" r:id="rId8"/>
    <p:sldLayoutId id="2147484039" r:id="rId9"/>
    <p:sldLayoutId id="2147484040" r:id="rId10"/>
    <p:sldLayoutId id="2147484041" r:id="rId11"/>
  </p:sldLayoutIdLst>
  <p:hf hdr="0" ftr="0" dt="0"/>
  <p:txStyles>
    <p:titleStyle>
      <a:lvl1pPr algn="l" defTabSz="914400" rtl="0" eaLnBrk="1" latinLnBrk="0" hangingPunct="1">
        <a:lnSpc>
          <a:spcPct val="85000"/>
        </a:lnSpc>
        <a:spcBef>
          <a:spcPct val="0"/>
        </a:spcBef>
        <a:buNone/>
        <a:defRPr kumimoji="1"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kumimoji="1"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kumimoji="1"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8/10/relationships/comments" Target="../comments/modernComment_11C_D6FA444F.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microsoft.com/office/2018/10/relationships/comments" Target="../comments/modernComment_110_94C9C53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nipponsoft.co.jp/blog/analysis/chain-conveniencestore2022/"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env.go.jp/press/press_03332.html" TargetMode="External"/><Relationship Id="rId7" Type="http://schemas.openxmlformats.org/officeDocument/2006/relationships/hyperlink" Target="https://www.nipponsoft.co.jp/blog/analysis/chain-conveniencestore2022/" TargetMode="External"/><Relationship Id="rId2" Type="http://schemas.openxmlformats.org/officeDocument/2006/relationships/hyperlink" Target="https://www.yoshinoya.com/menu/gyudon/gyu-don/" TargetMode="External"/><Relationship Id="rId1" Type="http://schemas.openxmlformats.org/officeDocument/2006/relationships/slideLayout" Target="../slideLayouts/slideLayout2.xml"/><Relationship Id="rId6" Type="http://schemas.openxmlformats.org/officeDocument/2006/relationships/hyperlink" Target="https://www.lawson.co.jp/index.html" TargetMode="External"/><Relationship Id="rId5" Type="http://schemas.openxmlformats.org/officeDocument/2006/relationships/hyperlink" Target="https://www.family.co.jp/" TargetMode="External"/><Relationship Id="rId4" Type="http://schemas.openxmlformats.org/officeDocument/2006/relationships/hyperlink" Target="https://www.jiji.com/jc/v4?id=202107agrio050001" TargetMode="Externa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microsoft.com/office/2018/10/relationships/comments" Target="../comments/modernComment_111_4EFBEAD8.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jpeg"/></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jpe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microsoft.com/office/2018/10/relationships/comments" Target="../comments/modernComment_114_BF01666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65F1B9-0782-9D31-4283-B91478460EB9}"/>
              </a:ext>
            </a:extLst>
          </p:cNvPr>
          <p:cNvSpPr>
            <a:spLocks noGrp="1"/>
          </p:cNvSpPr>
          <p:nvPr>
            <p:ph type="ctrTitle"/>
          </p:nvPr>
        </p:nvSpPr>
        <p:spPr>
          <a:xfrm>
            <a:off x="874968" y="112863"/>
            <a:ext cx="10058400" cy="3566160"/>
          </a:xfrm>
        </p:spPr>
        <p:txBody>
          <a:bodyPr>
            <a:normAutofit/>
          </a:bodyPr>
          <a:lstStyle/>
          <a:p>
            <a:r>
              <a:rPr lang="ja-JP" altLang="en-US" sz="6400">
                <a:latin typeface="ＭＳ ゴシック"/>
                <a:ea typeface="ＭＳ ゴシック"/>
              </a:rPr>
              <a:t>廃棄セーバー成果発表</a:t>
            </a:r>
            <a:endParaRPr kumimoji="1" lang="ja-JP" altLang="en-US" sz="6400">
              <a:latin typeface="ＭＳ ゴシック"/>
              <a:ea typeface="ＭＳ ゴシック"/>
            </a:endParaRPr>
          </a:p>
        </p:txBody>
      </p:sp>
      <p:sp>
        <p:nvSpPr>
          <p:cNvPr id="3" name="字幕 2">
            <a:extLst>
              <a:ext uri="{FF2B5EF4-FFF2-40B4-BE49-F238E27FC236}">
                <a16:creationId xmlns:a16="http://schemas.microsoft.com/office/drawing/2014/main" id="{116A37A7-DD56-5D4E-122A-578922DCE840}"/>
              </a:ext>
            </a:extLst>
          </p:cNvPr>
          <p:cNvSpPr>
            <a:spLocks noGrp="1"/>
          </p:cNvSpPr>
          <p:nvPr>
            <p:ph type="subTitle" idx="1"/>
          </p:nvPr>
        </p:nvSpPr>
        <p:spPr/>
        <p:txBody>
          <a:bodyPr/>
          <a:lstStyle/>
          <a:p>
            <a:r>
              <a:rPr kumimoji="1" lang="ja-JP" altLang="en-US">
                <a:latin typeface="ＭＳ 明朝" panose="02020609040205080304" pitchFamily="17" charset="-128"/>
                <a:ea typeface="ＭＳ 明朝" panose="02020609040205080304" pitchFamily="17" charset="-128"/>
              </a:rPr>
              <a:t>チーム名 </a:t>
            </a:r>
            <a:r>
              <a:rPr lang="ja-JP" altLang="en-US">
                <a:latin typeface="ＭＳ 明朝" panose="02020609040205080304" pitchFamily="17" charset="-128"/>
                <a:ea typeface="ＭＳ 明朝" panose="02020609040205080304" pitchFamily="17" charset="-128"/>
              </a:rPr>
              <a:t>らーめんず</a:t>
            </a:r>
            <a:endParaRPr lang="en-US" altLang="ja-JP">
              <a:latin typeface="ＭＳ 明朝" panose="02020609040205080304" pitchFamily="17" charset="-128"/>
              <a:ea typeface="ＭＳ 明朝" panose="02020609040205080304" pitchFamily="17" charset="-128"/>
            </a:endParaRPr>
          </a:p>
          <a:p>
            <a:r>
              <a:rPr kumimoji="1" lang="ja-JP" altLang="en-US">
                <a:latin typeface="ＭＳ 明朝" panose="02020609040205080304" pitchFamily="17" charset="-128"/>
                <a:ea typeface="ＭＳ 明朝" panose="02020609040205080304" pitchFamily="17" charset="-128"/>
              </a:rPr>
              <a:t>チームメンバー　中井　赤井　根本 </a:t>
            </a:r>
          </a:p>
        </p:txBody>
      </p:sp>
    </p:spTree>
    <p:extLst>
      <p:ext uri="{BB962C8B-B14F-4D97-AF65-F5344CB8AC3E}">
        <p14:creationId xmlns:p14="http://schemas.microsoft.com/office/powerpoint/2010/main" val="35014710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グループ化 1">
            <a:extLst>
              <a:ext uri="{FF2B5EF4-FFF2-40B4-BE49-F238E27FC236}">
                <a16:creationId xmlns:a16="http://schemas.microsoft.com/office/drawing/2014/main" id="{44C4610A-E6FD-7430-DD30-F8FD950AE4EA}"/>
              </a:ext>
            </a:extLst>
          </p:cNvPr>
          <p:cNvGrpSpPr/>
          <p:nvPr/>
        </p:nvGrpSpPr>
        <p:grpSpPr>
          <a:xfrm>
            <a:off x="7030606" y="2265947"/>
            <a:ext cx="4693243" cy="3317092"/>
            <a:chOff x="984738" y="0"/>
            <a:chExt cx="9566032" cy="6355065"/>
          </a:xfrm>
        </p:grpSpPr>
        <p:pic>
          <p:nvPicPr>
            <p:cNvPr id="6" name="図 5" descr="パソコンの画面&#10;&#10;中程度の精度で自動的に生成された説明">
              <a:extLst>
                <a:ext uri="{FF2B5EF4-FFF2-40B4-BE49-F238E27FC236}">
                  <a16:creationId xmlns:a16="http://schemas.microsoft.com/office/drawing/2014/main" id="{3DD7A663-9B4F-D11F-93BC-4F40FE29D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4738" y="0"/>
              <a:ext cx="9566032" cy="6355065"/>
            </a:xfrm>
            <a:prstGeom prst="rect">
              <a:avLst/>
            </a:prstGeom>
          </p:spPr>
        </p:pic>
        <p:pic>
          <p:nvPicPr>
            <p:cNvPr id="10" name="図 9" descr="トレイの上の食べ物&#10;&#10;中程度の精度で自動的に生成された説明">
              <a:extLst>
                <a:ext uri="{FF2B5EF4-FFF2-40B4-BE49-F238E27FC236}">
                  <a16:creationId xmlns:a16="http://schemas.microsoft.com/office/drawing/2014/main" id="{27490F6B-4C7C-12AA-1992-14CD7380AF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1230" y="756870"/>
              <a:ext cx="4164709" cy="4164709"/>
            </a:xfrm>
            <a:prstGeom prst="rect">
              <a:avLst/>
            </a:prstGeom>
          </p:spPr>
        </p:pic>
        <p:pic>
          <p:nvPicPr>
            <p:cNvPr id="12" name="図 11">
              <a:extLst>
                <a:ext uri="{FF2B5EF4-FFF2-40B4-BE49-F238E27FC236}">
                  <a16:creationId xmlns:a16="http://schemas.microsoft.com/office/drawing/2014/main" id="{C4E0D134-7744-C470-8DA2-ECB868B6F3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2334" y="1595172"/>
              <a:ext cx="3150492" cy="3143282"/>
            </a:xfrm>
            <a:prstGeom prst="rect">
              <a:avLst/>
            </a:prstGeom>
          </p:spPr>
        </p:pic>
        <p:pic>
          <p:nvPicPr>
            <p:cNvPr id="14" name="図 13" descr="シャツ が含まれている画像&#10;&#10;自動的に生成された説明">
              <a:extLst>
                <a:ext uri="{FF2B5EF4-FFF2-40B4-BE49-F238E27FC236}">
                  <a16:creationId xmlns:a16="http://schemas.microsoft.com/office/drawing/2014/main" id="{1E1E8027-231F-5C3B-4756-0696842C4C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47274" y="898380"/>
              <a:ext cx="2887387" cy="1517406"/>
            </a:xfrm>
            <a:prstGeom prst="rect">
              <a:avLst/>
            </a:prstGeom>
          </p:spPr>
        </p:pic>
      </p:grpSp>
      <p:sp>
        <p:nvSpPr>
          <p:cNvPr id="3" name="テキスト ボックス 2">
            <a:extLst>
              <a:ext uri="{FF2B5EF4-FFF2-40B4-BE49-F238E27FC236}">
                <a16:creationId xmlns:a16="http://schemas.microsoft.com/office/drawing/2014/main" id="{D7488831-C9D7-F074-90D6-7309EF59159E}"/>
              </a:ext>
            </a:extLst>
          </p:cNvPr>
          <p:cNvSpPr txBox="1"/>
          <p:nvPr/>
        </p:nvSpPr>
        <p:spPr>
          <a:xfrm>
            <a:off x="1843216" y="2852351"/>
            <a:ext cx="5193955"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sz="6000" b="1">
                <a:latin typeface="MS Gothic"/>
                <a:ea typeface="MS Gothic"/>
                <a:cs typeface="Calibri"/>
              </a:rPr>
              <a:t>廃棄セ</a:t>
            </a:r>
            <a:r>
              <a:rPr lang="ja-JP" altLang="en-US" sz="6000" b="1">
                <a:latin typeface="MS Gothic"/>
                <a:ea typeface="MS Gothic"/>
                <a:cs typeface="Calibri"/>
              </a:rPr>
              <a:t>ー</a:t>
            </a:r>
            <a:r>
              <a:rPr lang="ja-JP" sz="6000" b="1">
                <a:latin typeface="MS Gothic"/>
                <a:ea typeface="MS Gothic"/>
                <a:cs typeface="Calibri"/>
              </a:rPr>
              <a:t>バー</a:t>
            </a:r>
            <a:endParaRPr lang="ja-JP" sz="6000" b="1">
              <a:latin typeface="MS Gothic"/>
              <a:ea typeface="MS Gothic"/>
            </a:endParaRPr>
          </a:p>
        </p:txBody>
      </p:sp>
      <p:sp>
        <p:nvSpPr>
          <p:cNvPr id="4" name="スライド番号プレースホルダー 3">
            <a:extLst>
              <a:ext uri="{FF2B5EF4-FFF2-40B4-BE49-F238E27FC236}">
                <a16:creationId xmlns:a16="http://schemas.microsoft.com/office/drawing/2014/main" id="{F996ACBC-25E8-3642-A744-578AE628A33A}"/>
              </a:ext>
            </a:extLst>
          </p:cNvPr>
          <p:cNvSpPr>
            <a:spLocks noGrp="1"/>
          </p:cNvSpPr>
          <p:nvPr>
            <p:ph type="sldNum" sz="quarter" idx="12"/>
          </p:nvPr>
        </p:nvSpPr>
        <p:spPr/>
        <p:txBody>
          <a:bodyPr/>
          <a:lstStyle/>
          <a:p>
            <a:fld id="{EC155ABA-21CB-442B-9922-400946C71349}" type="slidenum">
              <a:rPr kumimoji="1" lang="ja-JP" altLang="en-US" smtClean="0"/>
              <a:t>10</a:t>
            </a:fld>
            <a:endParaRPr lang="ja-JP" altLang="en-US"/>
          </a:p>
        </p:txBody>
      </p:sp>
    </p:spTree>
    <p:extLst>
      <p:ext uri="{BB962C8B-B14F-4D97-AF65-F5344CB8AC3E}">
        <p14:creationId xmlns:p14="http://schemas.microsoft.com/office/powerpoint/2010/main" val="3606725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randombar(horizontal)">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782C8B-EB99-34F0-571C-32B488053B94}"/>
              </a:ext>
            </a:extLst>
          </p:cNvPr>
          <p:cNvSpPr>
            <a:spLocks noGrp="1"/>
          </p:cNvSpPr>
          <p:nvPr>
            <p:ph type="title"/>
          </p:nvPr>
        </p:nvSpPr>
        <p:spPr>
          <a:xfrm>
            <a:off x="1066930" y="266008"/>
            <a:ext cx="10058400" cy="1450757"/>
          </a:xfrm>
        </p:spPr>
        <p:txBody>
          <a:bodyPr/>
          <a:lstStyle/>
          <a:p>
            <a:r>
              <a:rPr lang="ja-JP" altLang="en-US"/>
              <a:t>商品説明</a:t>
            </a:r>
            <a:endParaRPr kumimoji="1" lang="ja-JP" altLang="en-US"/>
          </a:p>
        </p:txBody>
      </p:sp>
      <p:sp>
        <p:nvSpPr>
          <p:cNvPr id="3" name="コンテンツ プレースホルダー 2">
            <a:extLst>
              <a:ext uri="{FF2B5EF4-FFF2-40B4-BE49-F238E27FC236}">
                <a16:creationId xmlns:a16="http://schemas.microsoft.com/office/drawing/2014/main" id="{F451D67D-303A-0B31-28A1-3DF298409586}"/>
              </a:ext>
            </a:extLst>
          </p:cNvPr>
          <p:cNvSpPr>
            <a:spLocks noGrp="1"/>
          </p:cNvSpPr>
          <p:nvPr>
            <p:ph sz="half" idx="1"/>
          </p:nvPr>
        </p:nvSpPr>
        <p:spPr>
          <a:xfrm>
            <a:off x="1066930" y="1845734"/>
            <a:ext cx="5390841" cy="4023359"/>
          </a:xfrm>
        </p:spPr>
        <p:txBody>
          <a:bodyPr vert="horz" lIns="0" tIns="45720" rIns="0" bIns="45720" rtlCol="0" anchor="t">
            <a:normAutofit/>
          </a:bodyPr>
          <a:lstStyle/>
          <a:p>
            <a:pPr marL="285750" indent="-285750">
              <a:buFont typeface="Arial" panose="020B0604020202020204" pitchFamily="34" charset="0"/>
              <a:buChar char="•"/>
            </a:pPr>
            <a:r>
              <a:rPr kumimoji="1" lang="ja-JP" altLang="en-US" sz="2600">
                <a:latin typeface="ＭＳ 明朝"/>
                <a:ea typeface="ＭＳ 明朝"/>
              </a:rPr>
              <a:t>値引き商品の表示</a:t>
            </a:r>
            <a:endParaRPr lang="en-US" altLang="ja-JP" sz="2600">
              <a:latin typeface="ＭＳ 明朝"/>
              <a:ea typeface="ＭＳ 明朝"/>
            </a:endParaRPr>
          </a:p>
          <a:p>
            <a:pPr marL="285750" indent="-285750">
              <a:buFont typeface="Arial" panose="020B0604020202020204" pitchFamily="34" charset="0"/>
              <a:buChar char="•"/>
            </a:pPr>
            <a:endParaRPr lang="en-US" altLang="ja-JP" sz="2600">
              <a:latin typeface="ＭＳ 明朝" panose="02020609040205080304" pitchFamily="17" charset="-128"/>
              <a:ea typeface="ＭＳ 明朝" panose="02020609040205080304" pitchFamily="17" charset="-128"/>
            </a:endParaRPr>
          </a:p>
          <a:p>
            <a:pPr marL="285750" indent="-285750">
              <a:buFont typeface="Arial" panose="020B0604020202020204" pitchFamily="34" charset="0"/>
              <a:buChar char="•"/>
            </a:pPr>
            <a:r>
              <a:rPr lang="ja-JP" altLang="en-US" sz="2600">
                <a:latin typeface="ＭＳ 明朝"/>
                <a:ea typeface="ＭＳ 明朝"/>
              </a:rPr>
              <a:t>前日のフードロスを</a:t>
            </a:r>
            <a:r>
              <a:rPr kumimoji="1" lang="ja-JP" altLang="en-US" sz="2600">
                <a:latin typeface="ＭＳ 明朝"/>
                <a:ea typeface="ＭＳ 明朝"/>
              </a:rPr>
              <a:t>表示</a:t>
            </a:r>
            <a:endParaRPr lang="ja-JP">
              <a:latin typeface="Calibri" panose="020F0502020204030204"/>
              <a:ea typeface="ＭＳ Ｐゴシック"/>
              <a:cs typeface="Calibri" panose="020F0502020204030204"/>
            </a:endParaRPr>
          </a:p>
          <a:p>
            <a:pPr marL="285750" indent="-285750">
              <a:buFont typeface="Arial" panose="020B0604020202020204" pitchFamily="34" charset="0"/>
              <a:buChar char="•"/>
            </a:pPr>
            <a:endParaRPr lang="ja-JP" altLang="en-US" sz="2600">
              <a:latin typeface="ＭＳ 明朝"/>
              <a:ea typeface="ＭＳ 明朝"/>
              <a:cs typeface="Calibri" panose="020F0502020204030204"/>
            </a:endParaRPr>
          </a:p>
          <a:p>
            <a:pPr marL="285750" indent="-285750">
              <a:buFont typeface="Arial" panose="020B0604020202020204" pitchFamily="34" charset="0"/>
              <a:buChar char="•"/>
            </a:pPr>
            <a:r>
              <a:rPr lang="ja-JP" altLang="en-US" sz="2600">
                <a:latin typeface="MS Mincho"/>
                <a:ea typeface="+mn-lt"/>
                <a:cs typeface="Calibri" panose="020F0502020204030204"/>
              </a:rPr>
              <a:t>ターゲットをファミリーマートに</a:t>
            </a:r>
            <a:endParaRPr lang="ja-JP" altLang="en-US" sz="2600">
              <a:latin typeface="ＭＳ 明朝"/>
              <a:ea typeface="ＭＳ 明朝"/>
              <a:cs typeface="Calibri" panose="020F0502020204030204"/>
            </a:endParaRPr>
          </a:p>
        </p:txBody>
      </p:sp>
      <p:pic>
        <p:nvPicPr>
          <p:cNvPr id="14" name="コンテンツ プレースホルダー 13" descr="テキスト が含まれている画像&#10;&#10;自動的に生成された説明">
            <a:extLst>
              <a:ext uri="{FF2B5EF4-FFF2-40B4-BE49-F238E27FC236}">
                <a16:creationId xmlns:a16="http://schemas.microsoft.com/office/drawing/2014/main" id="{4F682577-F88C-A333-B9BA-0E007AFDF9E5}"/>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458870" y="2031607"/>
            <a:ext cx="5486064" cy="3657012"/>
          </a:xfrm>
        </p:spPr>
      </p:pic>
      <p:sp>
        <p:nvSpPr>
          <p:cNvPr id="5" name="テキスト ボックス 4">
            <a:extLst>
              <a:ext uri="{FF2B5EF4-FFF2-40B4-BE49-F238E27FC236}">
                <a16:creationId xmlns:a16="http://schemas.microsoft.com/office/drawing/2014/main" id="{C7251FB0-6E5D-4FA5-E1BB-6C0E5AE6C819}"/>
              </a:ext>
            </a:extLst>
          </p:cNvPr>
          <p:cNvSpPr txBox="1"/>
          <p:nvPr/>
        </p:nvSpPr>
        <p:spPr>
          <a:xfrm>
            <a:off x="7866063" y="6020649"/>
            <a:ext cx="4087812" cy="323165"/>
          </a:xfrm>
          <a:prstGeom prst="rect">
            <a:avLst/>
          </a:prstGeom>
          <a:noFill/>
        </p:spPr>
        <p:txBody>
          <a:bodyPr wrap="square">
            <a:spAutoFit/>
          </a:bodyPr>
          <a:lstStyle/>
          <a:p>
            <a:r>
              <a:rPr lang="en-US" altLang="ja-JP" sz="1500">
                <a:solidFill>
                  <a:srgbClr val="333333"/>
                </a:solidFill>
                <a:highlight>
                  <a:srgbClr val="FFFFFF"/>
                </a:highlight>
                <a:ea typeface="ＭＳ Ｐゴシック"/>
                <a:cs typeface="Calibri"/>
              </a:rPr>
              <a:t>[4] </a:t>
            </a:r>
            <a:r>
              <a:rPr lang="en-US" altLang="ja-JP" sz="1500" err="1">
                <a:solidFill>
                  <a:srgbClr val="333333"/>
                </a:solidFill>
                <a:highlight>
                  <a:srgbClr val="FFFFFF"/>
                </a:highlight>
                <a:ea typeface="ＭＳ Ｐゴシック"/>
                <a:cs typeface="Calibri"/>
              </a:rPr>
              <a:t>ファミリーマート</a:t>
            </a:r>
            <a:r>
              <a:rPr lang="ja-JP" altLang="en-US" sz="1500">
                <a:solidFill>
                  <a:srgbClr val="333333"/>
                </a:solidFill>
                <a:highlight>
                  <a:srgbClr val="FFFFFF"/>
                </a:highlight>
                <a:ea typeface="ＭＳ Ｐゴシック"/>
                <a:cs typeface="Calibri"/>
              </a:rPr>
              <a:t>　</a:t>
            </a:r>
            <a:r>
              <a:rPr lang="en-US" altLang="ja-JP" sz="1500" err="1">
                <a:solidFill>
                  <a:srgbClr val="333333"/>
                </a:solidFill>
                <a:highlight>
                  <a:srgbClr val="FFFFFF"/>
                </a:highlight>
                <a:ea typeface="ＭＳ Ｐゴシック"/>
                <a:cs typeface="Calibri"/>
              </a:rPr>
              <a:t>公式</a:t>
            </a:r>
            <a:r>
              <a:rPr lang="ja-JP" altLang="en-US" sz="1500">
                <a:solidFill>
                  <a:srgbClr val="333333"/>
                </a:solidFill>
                <a:highlight>
                  <a:srgbClr val="FFFFFF"/>
                </a:highlight>
                <a:ea typeface="ＭＳ Ｐゴシック"/>
                <a:cs typeface="Calibri"/>
              </a:rPr>
              <a:t>ホームページ</a:t>
            </a:r>
            <a:r>
              <a:rPr lang="ja-JP" altLang="en-US" sz="1500">
                <a:solidFill>
                  <a:srgbClr val="333333"/>
                </a:solidFill>
                <a:highlight>
                  <a:srgbClr val="FFFFFF"/>
                </a:highlight>
                <a:ea typeface="ＭＳ Ｐゴシック"/>
                <a:cs typeface="+mn-lt"/>
              </a:rPr>
              <a:t>　より引用　</a:t>
            </a:r>
            <a:r>
              <a:rPr lang="ja-JP" altLang="ja-JP" sz="1500">
                <a:solidFill>
                  <a:srgbClr val="333333"/>
                </a:solidFill>
                <a:highlight>
                  <a:srgbClr val="FFFFFF"/>
                </a:highlight>
                <a:ea typeface="ＭＳ Ｐゴシック"/>
                <a:cs typeface="+mn-lt"/>
              </a:rPr>
              <a:t>　</a:t>
            </a:r>
            <a:endParaRPr lang="ja-JP" altLang="en-US" sz="1500"/>
          </a:p>
        </p:txBody>
      </p:sp>
      <p:sp>
        <p:nvSpPr>
          <p:cNvPr id="4" name="スライド番号プレースホルダー 3">
            <a:extLst>
              <a:ext uri="{FF2B5EF4-FFF2-40B4-BE49-F238E27FC236}">
                <a16:creationId xmlns:a16="http://schemas.microsoft.com/office/drawing/2014/main" id="{5C716E4C-8008-769B-00B3-794739991E05}"/>
              </a:ext>
            </a:extLst>
          </p:cNvPr>
          <p:cNvSpPr>
            <a:spLocks noGrp="1"/>
          </p:cNvSpPr>
          <p:nvPr>
            <p:ph type="sldNum" sz="quarter" idx="12"/>
          </p:nvPr>
        </p:nvSpPr>
        <p:spPr/>
        <p:txBody>
          <a:bodyPr/>
          <a:lstStyle/>
          <a:p>
            <a:fld id="{EC155ABA-21CB-442B-9922-400946C71349}" type="slidenum">
              <a:rPr kumimoji="1" lang="ja-JP" altLang="en-US" smtClean="0"/>
              <a:t>11</a:t>
            </a:fld>
            <a:endParaRPr lang="ja-JP" altLang="en-US"/>
          </a:p>
        </p:txBody>
      </p:sp>
    </p:spTree>
    <p:extLst>
      <p:ext uri="{BB962C8B-B14F-4D97-AF65-F5344CB8AC3E}">
        <p14:creationId xmlns:p14="http://schemas.microsoft.com/office/powerpoint/2010/main" val="2496251193"/>
      </p:ext>
    </p:extLst>
  </p:cSld>
  <p:clrMapOvr>
    <a:masterClrMapping/>
  </p:clrMapOvr>
  <p:extLst>
    <p:ext uri="{6950BFC3-D8DA-4A85-94F7-54DA5524770B}">
      <p188:commentRel xmlns:p188="http://schemas.microsoft.com/office/powerpoint/2018/8/main" r:id="rId2"/>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D3DCA07C-689A-067E-5380-0855B48AE952}"/>
              </a:ext>
            </a:extLst>
          </p:cNvPr>
          <p:cNvSpPr>
            <a:spLocks noGrp="1"/>
          </p:cNvSpPr>
          <p:nvPr>
            <p:ph type="sldNum" sz="quarter" idx="12"/>
          </p:nvPr>
        </p:nvSpPr>
        <p:spPr/>
        <p:txBody>
          <a:bodyPr/>
          <a:lstStyle/>
          <a:p>
            <a:fld id="{EC155ABA-21CB-442B-9922-400946C71349}" type="slidenum">
              <a:rPr kumimoji="1" lang="ja-JP" altLang="en-US" smtClean="0"/>
              <a:t>12</a:t>
            </a:fld>
            <a:endParaRPr kumimoji="1" lang="ja-JP" altLang="en-US"/>
          </a:p>
        </p:txBody>
      </p:sp>
      <p:grpSp>
        <p:nvGrpSpPr>
          <p:cNvPr id="3" name="グループ化 2">
            <a:extLst>
              <a:ext uri="{FF2B5EF4-FFF2-40B4-BE49-F238E27FC236}">
                <a16:creationId xmlns:a16="http://schemas.microsoft.com/office/drawing/2014/main" id="{7321C90E-20CB-D335-916F-863DEE7214F7}"/>
              </a:ext>
            </a:extLst>
          </p:cNvPr>
          <p:cNvGrpSpPr/>
          <p:nvPr/>
        </p:nvGrpSpPr>
        <p:grpSpPr>
          <a:xfrm>
            <a:off x="358111" y="1343862"/>
            <a:ext cx="5093119" cy="4170275"/>
            <a:chOff x="1002881" y="-54429"/>
            <a:chExt cx="9566032" cy="6405196"/>
          </a:xfrm>
        </p:grpSpPr>
        <p:grpSp>
          <p:nvGrpSpPr>
            <p:cNvPr id="4" name="グループ化 3">
              <a:extLst>
                <a:ext uri="{FF2B5EF4-FFF2-40B4-BE49-F238E27FC236}">
                  <a16:creationId xmlns:a16="http://schemas.microsoft.com/office/drawing/2014/main" id="{318BCB44-BE5F-41FE-ACED-766F1995070B}"/>
                </a:ext>
              </a:extLst>
            </p:cNvPr>
            <p:cNvGrpSpPr/>
            <p:nvPr/>
          </p:nvGrpSpPr>
          <p:grpSpPr>
            <a:xfrm>
              <a:off x="1002881" y="-54429"/>
              <a:ext cx="9566032" cy="6405196"/>
              <a:chOff x="957524" y="-54429"/>
              <a:chExt cx="9566032" cy="6405196"/>
            </a:xfrm>
          </p:grpSpPr>
          <p:pic>
            <p:nvPicPr>
              <p:cNvPr id="6" name="図 5" descr="パソコンの画面&#10;&#10;中程度の精度で自動的に生成された説明">
                <a:extLst>
                  <a:ext uri="{FF2B5EF4-FFF2-40B4-BE49-F238E27FC236}">
                    <a16:creationId xmlns:a16="http://schemas.microsoft.com/office/drawing/2014/main" id="{B84C25DF-6EC3-E250-7A96-62B39BEAA3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7524" y="-54429"/>
                <a:ext cx="9566032" cy="6405196"/>
              </a:xfrm>
              <a:prstGeom prst="rect">
                <a:avLst/>
              </a:prstGeom>
            </p:spPr>
          </p:pic>
          <p:pic>
            <p:nvPicPr>
              <p:cNvPr id="7" name="図 6" descr="トレイの上の食べ物&#10;&#10;中程度の精度で自動的に生成された説明">
                <a:extLst>
                  <a:ext uri="{FF2B5EF4-FFF2-40B4-BE49-F238E27FC236}">
                    <a16:creationId xmlns:a16="http://schemas.microsoft.com/office/drawing/2014/main" id="{9760EBD0-05E4-55B2-C885-7889738D91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1230" y="756870"/>
                <a:ext cx="4164709" cy="4164709"/>
              </a:xfrm>
              <a:prstGeom prst="rect">
                <a:avLst/>
              </a:prstGeom>
            </p:spPr>
          </p:pic>
          <p:pic>
            <p:nvPicPr>
              <p:cNvPr id="8" name="図 7">
                <a:extLst>
                  <a:ext uri="{FF2B5EF4-FFF2-40B4-BE49-F238E27FC236}">
                    <a16:creationId xmlns:a16="http://schemas.microsoft.com/office/drawing/2014/main" id="{815FE0BF-CF11-E44E-B93A-89164369287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2334" y="1595172"/>
                <a:ext cx="3150492" cy="3143282"/>
              </a:xfrm>
              <a:prstGeom prst="rect">
                <a:avLst/>
              </a:prstGeom>
            </p:spPr>
          </p:pic>
        </p:grpSp>
        <p:pic>
          <p:nvPicPr>
            <p:cNvPr id="5" name="図 4" descr="シャツ が含まれている画像&#10;&#10;自動的に生成された説明">
              <a:extLst>
                <a:ext uri="{FF2B5EF4-FFF2-40B4-BE49-F238E27FC236}">
                  <a16:creationId xmlns:a16="http://schemas.microsoft.com/office/drawing/2014/main" id="{D352D55A-69E7-DFF8-D4A9-B2AED258F1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47274" y="898380"/>
              <a:ext cx="2887387" cy="1517406"/>
            </a:xfrm>
            <a:prstGeom prst="rect">
              <a:avLst/>
            </a:prstGeom>
          </p:spPr>
        </p:pic>
      </p:grpSp>
      <p:pic>
        <p:nvPicPr>
          <p:cNvPr id="9" name="図 8">
            <a:extLst>
              <a:ext uri="{FF2B5EF4-FFF2-40B4-BE49-F238E27FC236}">
                <a16:creationId xmlns:a16="http://schemas.microsoft.com/office/drawing/2014/main" id="{CBB4ADB9-69F2-6394-A8D1-C703FC6DB1F1}"/>
              </a:ext>
            </a:extLst>
          </p:cNvPr>
          <p:cNvPicPr>
            <a:picLocks noChangeAspect="1"/>
          </p:cNvPicPr>
          <p:nvPr/>
        </p:nvPicPr>
        <p:blipFill>
          <a:blip r:embed="rId6"/>
          <a:stretch>
            <a:fillRect/>
          </a:stretch>
        </p:blipFill>
        <p:spPr>
          <a:xfrm>
            <a:off x="5815247" y="1714499"/>
            <a:ext cx="6096000" cy="3429000"/>
          </a:xfrm>
          <a:prstGeom prst="rect">
            <a:avLst/>
          </a:prstGeom>
        </p:spPr>
      </p:pic>
    </p:spTree>
    <p:extLst>
      <p:ext uri="{BB962C8B-B14F-4D97-AF65-F5344CB8AC3E}">
        <p14:creationId xmlns:p14="http://schemas.microsoft.com/office/powerpoint/2010/main" val="6879989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FCBF02F8-CF85-1F3F-5580-40D1B401673E}"/>
              </a:ext>
            </a:extLst>
          </p:cNvPr>
          <p:cNvSpPr>
            <a:spLocks noGrp="1"/>
          </p:cNvSpPr>
          <p:nvPr>
            <p:ph type="sldNum" sz="quarter" idx="12"/>
          </p:nvPr>
        </p:nvSpPr>
        <p:spPr/>
        <p:txBody>
          <a:bodyPr/>
          <a:lstStyle/>
          <a:p>
            <a:fld id="{EC155ABA-21CB-442B-9922-400946C71349}" type="slidenum">
              <a:rPr kumimoji="1" lang="ja-JP" altLang="en-US" smtClean="0"/>
              <a:t>13</a:t>
            </a:fld>
            <a:endParaRPr kumimoji="1" lang="ja-JP" altLang="en-US"/>
          </a:p>
        </p:txBody>
      </p:sp>
      <p:pic>
        <p:nvPicPr>
          <p:cNvPr id="4" name="図 3">
            <a:extLst>
              <a:ext uri="{FF2B5EF4-FFF2-40B4-BE49-F238E27FC236}">
                <a16:creationId xmlns:a16="http://schemas.microsoft.com/office/drawing/2014/main" id="{F77F9559-0119-17E5-E646-EE03B0C37CD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2924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D3DCA07C-689A-067E-5380-0855B48AE952}"/>
              </a:ext>
            </a:extLst>
          </p:cNvPr>
          <p:cNvSpPr>
            <a:spLocks noGrp="1"/>
          </p:cNvSpPr>
          <p:nvPr>
            <p:ph type="sldNum" sz="quarter" idx="12"/>
          </p:nvPr>
        </p:nvSpPr>
        <p:spPr/>
        <p:txBody>
          <a:bodyPr/>
          <a:lstStyle/>
          <a:p>
            <a:fld id="{EC155ABA-21CB-442B-9922-400946C71349}" type="slidenum">
              <a:rPr kumimoji="1" lang="ja-JP" altLang="en-US" smtClean="0"/>
              <a:t>14</a:t>
            </a:fld>
            <a:endParaRPr kumimoji="1" lang="ja-JP" altLang="en-US"/>
          </a:p>
        </p:txBody>
      </p:sp>
      <p:pic>
        <p:nvPicPr>
          <p:cNvPr id="4" name="図 3" descr="パソコンの画面&#10;&#10;中程度の精度で自動的に生成された説明">
            <a:extLst>
              <a:ext uri="{FF2B5EF4-FFF2-40B4-BE49-F238E27FC236}">
                <a16:creationId xmlns:a16="http://schemas.microsoft.com/office/drawing/2014/main" id="{3B9F8900-8938-4502-F269-95FC0DB26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861" y="1609218"/>
            <a:ext cx="5435614" cy="3639563"/>
          </a:xfrm>
          <a:prstGeom prst="rect">
            <a:avLst/>
          </a:prstGeom>
        </p:spPr>
      </p:pic>
      <p:pic>
        <p:nvPicPr>
          <p:cNvPr id="5" name="コンテンツ プレースホルダー 5" descr="ロゴ&#10;&#10;説明は自動で生成されたものです">
            <a:extLst>
              <a:ext uri="{FF2B5EF4-FFF2-40B4-BE49-F238E27FC236}">
                <a16:creationId xmlns:a16="http://schemas.microsoft.com/office/drawing/2014/main" id="{EB76143E-8E86-8028-590D-E12B5D48DEA4}"/>
              </a:ext>
            </a:extLst>
          </p:cNvPr>
          <p:cNvPicPr>
            <a:picLocks noChangeAspect="1"/>
          </p:cNvPicPr>
          <p:nvPr/>
        </p:nvPicPr>
        <p:blipFill>
          <a:blip r:embed="rId3"/>
          <a:stretch>
            <a:fillRect/>
          </a:stretch>
        </p:blipFill>
        <p:spPr>
          <a:xfrm>
            <a:off x="364056" y="1849264"/>
            <a:ext cx="5247223" cy="2852281"/>
          </a:xfrm>
          <a:prstGeom prst="rect">
            <a:avLst/>
          </a:prstGeom>
        </p:spPr>
      </p:pic>
      <p:pic>
        <p:nvPicPr>
          <p:cNvPr id="7" name="図 6" descr="テキスト&#10;&#10;自動的に生成された説明">
            <a:extLst>
              <a:ext uri="{FF2B5EF4-FFF2-40B4-BE49-F238E27FC236}">
                <a16:creationId xmlns:a16="http://schemas.microsoft.com/office/drawing/2014/main" id="{520F7FD9-C59A-2B32-DBF2-407F05ACE4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08846" y="1609218"/>
            <a:ext cx="6183154" cy="3478025"/>
          </a:xfrm>
          <a:prstGeom prst="rect">
            <a:avLst/>
          </a:prstGeom>
        </p:spPr>
      </p:pic>
    </p:spTree>
    <p:extLst>
      <p:ext uri="{BB962C8B-B14F-4D97-AF65-F5344CB8AC3E}">
        <p14:creationId xmlns:p14="http://schemas.microsoft.com/office/powerpoint/2010/main" val="1162888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a:extLst>
              <a:ext uri="{FF2B5EF4-FFF2-40B4-BE49-F238E27FC236}">
                <a16:creationId xmlns:a16="http://schemas.microsoft.com/office/drawing/2014/main" id="{B5519FC4-7550-2DC5-B86B-9BCA548A6F3E}"/>
              </a:ext>
            </a:extLst>
          </p:cNvPr>
          <p:cNvSpPr>
            <a:spLocks noGrp="1"/>
          </p:cNvSpPr>
          <p:nvPr>
            <p:ph type="sldNum" sz="quarter" idx="12"/>
          </p:nvPr>
        </p:nvSpPr>
        <p:spPr/>
        <p:txBody>
          <a:bodyPr/>
          <a:lstStyle/>
          <a:p>
            <a:fld id="{EC155ABA-21CB-442B-9922-400946C71349}" type="slidenum">
              <a:rPr kumimoji="1" lang="ja-JP" altLang="en-US" smtClean="0"/>
              <a:t>15</a:t>
            </a:fld>
            <a:endParaRPr kumimoji="1" lang="ja-JP" altLang="en-US"/>
          </a:p>
        </p:txBody>
      </p:sp>
      <p:pic>
        <p:nvPicPr>
          <p:cNvPr id="4" name="図 3" descr="テキスト&#10;&#10;自動的に生成された説明">
            <a:extLst>
              <a:ext uri="{FF2B5EF4-FFF2-40B4-BE49-F238E27FC236}">
                <a16:creationId xmlns:a16="http://schemas.microsoft.com/office/drawing/2014/main" id="{AE3212BD-960F-7978-DD6B-D6762C96FE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031544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AAA693-558C-8179-10E1-63A52BE9AE52}"/>
              </a:ext>
            </a:extLst>
          </p:cNvPr>
          <p:cNvSpPr>
            <a:spLocks noGrp="1"/>
          </p:cNvSpPr>
          <p:nvPr>
            <p:ph type="title"/>
          </p:nvPr>
        </p:nvSpPr>
        <p:spPr>
          <a:xfrm>
            <a:off x="1060994" y="114246"/>
            <a:ext cx="10058400" cy="1450757"/>
          </a:xfrm>
        </p:spPr>
        <p:txBody>
          <a:bodyPr/>
          <a:lstStyle/>
          <a:p>
            <a:r>
              <a:rPr lang="ja-JP" altLang="en-US">
                <a:ea typeface="ＭＳ Ｐゴシック"/>
                <a:cs typeface="Calibri Light"/>
              </a:rPr>
              <a:t>ステークホルダーの関係性</a:t>
            </a:r>
            <a:endParaRPr lang="ja-JP" altLang="en-US"/>
          </a:p>
        </p:txBody>
      </p:sp>
      <p:cxnSp>
        <p:nvCxnSpPr>
          <p:cNvPr id="4" name="直線矢印コネクタ 3">
            <a:extLst>
              <a:ext uri="{FF2B5EF4-FFF2-40B4-BE49-F238E27FC236}">
                <a16:creationId xmlns:a16="http://schemas.microsoft.com/office/drawing/2014/main" id="{9540C0CC-C35D-5525-1202-B2E7DD3BE2E5}"/>
              </a:ext>
            </a:extLst>
          </p:cNvPr>
          <p:cNvCxnSpPr/>
          <p:nvPr/>
        </p:nvCxnSpPr>
        <p:spPr>
          <a:xfrm flipH="1">
            <a:off x="3341913" y="2627083"/>
            <a:ext cx="1625601" cy="23295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直線矢印コネクタ 4">
            <a:extLst>
              <a:ext uri="{FF2B5EF4-FFF2-40B4-BE49-F238E27FC236}">
                <a16:creationId xmlns:a16="http://schemas.microsoft.com/office/drawing/2014/main" id="{07F02E6B-6A5B-3AB1-76B7-7BD35FC0799F}"/>
              </a:ext>
            </a:extLst>
          </p:cNvPr>
          <p:cNvCxnSpPr/>
          <p:nvPr/>
        </p:nvCxnSpPr>
        <p:spPr>
          <a:xfrm flipV="1">
            <a:off x="3087459" y="2550431"/>
            <a:ext cx="1739899" cy="2396672"/>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 name="直線矢印コネクタ 5">
            <a:extLst>
              <a:ext uri="{FF2B5EF4-FFF2-40B4-BE49-F238E27FC236}">
                <a16:creationId xmlns:a16="http://schemas.microsoft.com/office/drawing/2014/main" id="{1AB89DD4-A355-D1A7-B19E-3E3E3E420310}"/>
              </a:ext>
            </a:extLst>
          </p:cNvPr>
          <p:cNvCxnSpPr>
            <a:cxnSpLocks/>
          </p:cNvCxnSpPr>
          <p:nvPr/>
        </p:nvCxnSpPr>
        <p:spPr>
          <a:xfrm>
            <a:off x="7042603" y="2552246"/>
            <a:ext cx="1631042" cy="2474684"/>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線矢印コネクタ 6">
            <a:extLst>
              <a:ext uri="{FF2B5EF4-FFF2-40B4-BE49-F238E27FC236}">
                <a16:creationId xmlns:a16="http://schemas.microsoft.com/office/drawing/2014/main" id="{2F00A758-0714-1D47-290F-4ACEBC9DD516}"/>
              </a:ext>
            </a:extLst>
          </p:cNvPr>
          <p:cNvCxnSpPr>
            <a:cxnSpLocks/>
          </p:cNvCxnSpPr>
          <p:nvPr/>
        </p:nvCxnSpPr>
        <p:spPr>
          <a:xfrm flipH="1" flipV="1">
            <a:off x="7249429" y="2550429"/>
            <a:ext cx="1634673" cy="245110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線矢印コネクタ 7">
            <a:extLst>
              <a:ext uri="{FF2B5EF4-FFF2-40B4-BE49-F238E27FC236}">
                <a16:creationId xmlns:a16="http://schemas.microsoft.com/office/drawing/2014/main" id="{476DA44D-A12B-5156-6952-5F793B7D3168}"/>
              </a:ext>
            </a:extLst>
          </p:cNvPr>
          <p:cNvCxnSpPr>
            <a:cxnSpLocks/>
          </p:cNvCxnSpPr>
          <p:nvPr/>
        </p:nvCxnSpPr>
        <p:spPr>
          <a:xfrm flipV="1">
            <a:off x="3722459" y="5407928"/>
            <a:ext cx="4742539" cy="1816"/>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線矢印コネクタ 8">
            <a:extLst>
              <a:ext uri="{FF2B5EF4-FFF2-40B4-BE49-F238E27FC236}">
                <a16:creationId xmlns:a16="http://schemas.microsoft.com/office/drawing/2014/main" id="{BA9CBD64-E3BA-3510-F23D-23A0AE5AE79E}"/>
              </a:ext>
            </a:extLst>
          </p:cNvPr>
          <p:cNvCxnSpPr>
            <a:cxnSpLocks/>
          </p:cNvCxnSpPr>
          <p:nvPr/>
        </p:nvCxnSpPr>
        <p:spPr>
          <a:xfrm flipH="1">
            <a:off x="3629927" y="5600242"/>
            <a:ext cx="4836886" cy="72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四角形: 角を丸くする 9">
            <a:extLst>
              <a:ext uri="{FF2B5EF4-FFF2-40B4-BE49-F238E27FC236}">
                <a16:creationId xmlns:a16="http://schemas.microsoft.com/office/drawing/2014/main" id="{ADA2E4D1-5DD5-53A1-762F-993FF96F0EE8}"/>
              </a:ext>
            </a:extLst>
          </p:cNvPr>
          <p:cNvSpPr/>
          <p:nvPr/>
        </p:nvSpPr>
        <p:spPr>
          <a:xfrm>
            <a:off x="8590642" y="5116285"/>
            <a:ext cx="1469571" cy="680357"/>
          </a:xfrm>
          <a:prstGeom prst="roundRect">
            <a:avLst/>
          </a:prstGeom>
          <a:solidFill>
            <a:schemeClr val="accent5">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cs typeface="Calibri"/>
              </a:rPr>
              <a:t>NDS</a:t>
            </a:r>
            <a:endParaRPr lang="ja-JP" altLang="en-US"/>
          </a:p>
        </p:txBody>
      </p:sp>
      <p:sp>
        <p:nvSpPr>
          <p:cNvPr id="11" name="四角形: 角を丸くする 10">
            <a:extLst>
              <a:ext uri="{FF2B5EF4-FFF2-40B4-BE49-F238E27FC236}">
                <a16:creationId xmlns:a16="http://schemas.microsoft.com/office/drawing/2014/main" id="{64069BF2-A5A4-FE59-089A-E6FB010BFE75}"/>
              </a:ext>
            </a:extLst>
          </p:cNvPr>
          <p:cNvSpPr/>
          <p:nvPr/>
        </p:nvSpPr>
        <p:spPr>
          <a:xfrm>
            <a:off x="5216070" y="1841498"/>
            <a:ext cx="1469571" cy="680357"/>
          </a:xfrm>
          <a:prstGeom prst="roundRect">
            <a:avLst/>
          </a:prstGeom>
          <a:solidFill>
            <a:srgbClr val="ED7D31"/>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cs typeface="Calibri"/>
              </a:rPr>
              <a:t>お客様</a:t>
            </a:r>
          </a:p>
        </p:txBody>
      </p:sp>
      <p:sp>
        <p:nvSpPr>
          <p:cNvPr id="12" name="四角形: 角を丸くする 11">
            <a:extLst>
              <a:ext uri="{FF2B5EF4-FFF2-40B4-BE49-F238E27FC236}">
                <a16:creationId xmlns:a16="http://schemas.microsoft.com/office/drawing/2014/main" id="{B00F2365-7247-2DA4-D951-800292C589C7}"/>
              </a:ext>
            </a:extLst>
          </p:cNvPr>
          <p:cNvSpPr/>
          <p:nvPr/>
        </p:nvSpPr>
        <p:spPr>
          <a:xfrm>
            <a:off x="2059212" y="5116283"/>
            <a:ext cx="1469571" cy="680357"/>
          </a:xfrm>
          <a:prstGeom prst="roundRect">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cs typeface="Calibri"/>
              </a:rPr>
              <a:t>コンビニ</a:t>
            </a:r>
          </a:p>
        </p:txBody>
      </p:sp>
      <p:sp>
        <p:nvSpPr>
          <p:cNvPr id="13" name="テキスト ボックス 12">
            <a:extLst>
              <a:ext uri="{FF2B5EF4-FFF2-40B4-BE49-F238E27FC236}">
                <a16:creationId xmlns:a16="http://schemas.microsoft.com/office/drawing/2014/main" id="{E8F0C3FD-65E3-861B-B616-B4DBD1ED2800}"/>
              </a:ext>
            </a:extLst>
          </p:cNvPr>
          <p:cNvSpPr txBox="1"/>
          <p:nvPr/>
        </p:nvSpPr>
        <p:spPr>
          <a:xfrm>
            <a:off x="4327071" y="3601357"/>
            <a:ext cx="1369786" cy="369332"/>
          </a:xfrm>
          <a:prstGeom prst="rect">
            <a:avLst/>
          </a:prstGeom>
          <a:noFill/>
          <a:ln>
            <a:solidFill>
              <a:schemeClr val="accent1">
                <a:lumMod val="60000"/>
                <a:lumOff val="4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廃棄量減少</a:t>
            </a:r>
            <a:endParaRPr lang="ja-JP" altLang="en-US" u="sng"/>
          </a:p>
        </p:txBody>
      </p:sp>
      <p:sp>
        <p:nvSpPr>
          <p:cNvPr id="14" name="テキスト ボックス 13">
            <a:extLst>
              <a:ext uri="{FF2B5EF4-FFF2-40B4-BE49-F238E27FC236}">
                <a16:creationId xmlns:a16="http://schemas.microsoft.com/office/drawing/2014/main" id="{337EEE3E-664B-2A9F-6579-7B33A87E4F8B}"/>
              </a:ext>
            </a:extLst>
          </p:cNvPr>
          <p:cNvSpPr txBox="1"/>
          <p:nvPr/>
        </p:nvSpPr>
        <p:spPr>
          <a:xfrm>
            <a:off x="2458355" y="3084284"/>
            <a:ext cx="1369786" cy="369332"/>
          </a:xfrm>
          <a:prstGeom prst="rect">
            <a:avLst/>
          </a:prstGeom>
          <a:noFill/>
          <a:ln>
            <a:solidFill>
              <a:srgbClr val="FFC0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安価で購入</a:t>
            </a:r>
          </a:p>
        </p:txBody>
      </p:sp>
      <p:sp>
        <p:nvSpPr>
          <p:cNvPr id="15" name="テキスト ボックス 14">
            <a:extLst>
              <a:ext uri="{FF2B5EF4-FFF2-40B4-BE49-F238E27FC236}">
                <a16:creationId xmlns:a16="http://schemas.microsoft.com/office/drawing/2014/main" id="{4C9D3366-63CB-8AB4-717C-ABE6E0EBC79F}"/>
              </a:ext>
            </a:extLst>
          </p:cNvPr>
          <p:cNvSpPr txBox="1"/>
          <p:nvPr/>
        </p:nvSpPr>
        <p:spPr>
          <a:xfrm>
            <a:off x="4490356" y="5796642"/>
            <a:ext cx="3365500" cy="369332"/>
          </a:xfrm>
          <a:prstGeom prst="rect">
            <a:avLst/>
          </a:prstGeom>
          <a:noFill/>
          <a:ln>
            <a:solidFill>
              <a:schemeClr val="accent1">
                <a:lumMod val="60000"/>
                <a:lumOff val="40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SDGs貢献アピール・廃棄量削減</a:t>
            </a:r>
          </a:p>
        </p:txBody>
      </p:sp>
      <p:sp>
        <p:nvSpPr>
          <p:cNvPr id="16" name="テキスト ボックス 15">
            <a:extLst>
              <a:ext uri="{FF2B5EF4-FFF2-40B4-BE49-F238E27FC236}">
                <a16:creationId xmlns:a16="http://schemas.microsoft.com/office/drawing/2014/main" id="{C281C54A-13D4-BE1F-5176-45FDC256766D}"/>
              </a:ext>
            </a:extLst>
          </p:cNvPr>
          <p:cNvSpPr txBox="1"/>
          <p:nvPr/>
        </p:nvSpPr>
        <p:spPr>
          <a:xfrm>
            <a:off x="5197927" y="4925784"/>
            <a:ext cx="1705428" cy="369332"/>
          </a:xfrm>
          <a:prstGeom prst="rect">
            <a:avLst/>
          </a:prstGeom>
          <a:noFill/>
          <a:ln>
            <a:solidFill>
              <a:schemeClr val="accent4">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利益・実績向上</a:t>
            </a:r>
          </a:p>
        </p:txBody>
      </p:sp>
      <p:sp>
        <p:nvSpPr>
          <p:cNvPr id="17" name="テキスト ボックス 16">
            <a:extLst>
              <a:ext uri="{FF2B5EF4-FFF2-40B4-BE49-F238E27FC236}">
                <a16:creationId xmlns:a16="http://schemas.microsoft.com/office/drawing/2014/main" id="{F227B058-492F-40E6-25D4-B62B78DE15A2}"/>
              </a:ext>
            </a:extLst>
          </p:cNvPr>
          <p:cNvSpPr txBox="1"/>
          <p:nvPr/>
        </p:nvSpPr>
        <p:spPr>
          <a:xfrm>
            <a:off x="8064498" y="3084286"/>
            <a:ext cx="1705428" cy="369332"/>
          </a:xfrm>
          <a:prstGeom prst="rect">
            <a:avLst/>
          </a:prstGeom>
          <a:noFill/>
          <a:ln>
            <a:solidFill>
              <a:srgbClr val="FFC000"/>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SDGs貢献意識</a:t>
            </a:r>
          </a:p>
        </p:txBody>
      </p:sp>
      <p:sp>
        <p:nvSpPr>
          <p:cNvPr id="19" name="テキスト ボックス 18">
            <a:extLst>
              <a:ext uri="{FF2B5EF4-FFF2-40B4-BE49-F238E27FC236}">
                <a16:creationId xmlns:a16="http://schemas.microsoft.com/office/drawing/2014/main" id="{AEB6E028-5369-6715-1890-79D51C13386E}"/>
              </a:ext>
            </a:extLst>
          </p:cNvPr>
          <p:cNvSpPr txBox="1"/>
          <p:nvPr/>
        </p:nvSpPr>
        <p:spPr>
          <a:xfrm>
            <a:off x="6050641" y="3601356"/>
            <a:ext cx="1705428" cy="369332"/>
          </a:xfrm>
          <a:prstGeom prst="rect">
            <a:avLst/>
          </a:prstGeom>
          <a:noFill/>
          <a:ln>
            <a:solidFill>
              <a:schemeClr val="accent4">
                <a:lumMod val="75000"/>
              </a:schemeClr>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u="sng">
                <a:ea typeface="ＭＳ Ｐゴシック"/>
                <a:cs typeface="Calibri"/>
              </a:rPr>
              <a:t>コンテンツ需要</a:t>
            </a:r>
          </a:p>
        </p:txBody>
      </p:sp>
      <p:sp>
        <p:nvSpPr>
          <p:cNvPr id="3" name="スライド番号プレースホルダー 2">
            <a:extLst>
              <a:ext uri="{FF2B5EF4-FFF2-40B4-BE49-F238E27FC236}">
                <a16:creationId xmlns:a16="http://schemas.microsoft.com/office/drawing/2014/main" id="{B9AFF209-8BD1-8AA9-FF7D-C0CB9665B544}"/>
              </a:ext>
            </a:extLst>
          </p:cNvPr>
          <p:cNvSpPr>
            <a:spLocks noGrp="1"/>
          </p:cNvSpPr>
          <p:nvPr>
            <p:ph type="sldNum" sz="quarter" idx="12"/>
          </p:nvPr>
        </p:nvSpPr>
        <p:spPr/>
        <p:txBody>
          <a:bodyPr/>
          <a:lstStyle/>
          <a:p>
            <a:fld id="{EC155ABA-21CB-442B-9922-400946C71349}" type="slidenum">
              <a:rPr kumimoji="1" lang="ja-JP" altLang="en-US" smtClean="0"/>
              <a:t>16</a:t>
            </a:fld>
            <a:endParaRPr lang="ja-JP" altLang="en-US"/>
          </a:p>
        </p:txBody>
      </p:sp>
    </p:spTree>
    <p:extLst>
      <p:ext uri="{BB962C8B-B14F-4D97-AF65-F5344CB8AC3E}">
        <p14:creationId xmlns:p14="http://schemas.microsoft.com/office/powerpoint/2010/main" val="36166226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lang="ja-JP" altLang="en-US">
                <a:ea typeface="ＭＳ Ｐゴシック"/>
                <a:cs typeface="Calibri Light"/>
              </a:rPr>
              <a:t>一店舗当たりの廃棄額試算</a:t>
            </a:r>
          </a:p>
        </p:txBody>
      </p:sp>
      <p:pic>
        <p:nvPicPr>
          <p:cNvPr id="5" name="図 4" descr="シャツ, 帽子 が含まれている画像&#10;&#10;自動的に生成された説明">
            <a:extLst>
              <a:ext uri="{FF2B5EF4-FFF2-40B4-BE49-F238E27FC236}">
                <a16:creationId xmlns:a16="http://schemas.microsoft.com/office/drawing/2014/main" id="{5A39B86A-5C29-CA05-D66F-A3CC088DDF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16435" y="4138151"/>
            <a:ext cx="3177570" cy="2891589"/>
          </a:xfrm>
          <a:prstGeom prst="rect">
            <a:avLst/>
          </a:prstGeom>
        </p:spPr>
      </p:pic>
      <p:sp>
        <p:nvSpPr>
          <p:cNvPr id="6" name="テキスト ボックス 5">
            <a:extLst>
              <a:ext uri="{FF2B5EF4-FFF2-40B4-BE49-F238E27FC236}">
                <a16:creationId xmlns:a16="http://schemas.microsoft.com/office/drawing/2014/main" id="{E44A65AC-F022-CEDA-0ACD-94F4FF23C630}"/>
              </a:ext>
            </a:extLst>
          </p:cNvPr>
          <p:cNvSpPr txBox="1"/>
          <p:nvPr/>
        </p:nvSpPr>
        <p:spPr>
          <a:xfrm>
            <a:off x="1097280" y="2265588"/>
            <a:ext cx="10562674" cy="2923877"/>
          </a:xfrm>
          <a:prstGeom prst="rect">
            <a:avLst/>
          </a:prstGeom>
          <a:noFill/>
        </p:spPr>
        <p:txBody>
          <a:bodyPr wrap="square" lIns="91440" tIns="45720" rIns="91440" bIns="45720" rtlCol="0" anchor="t">
            <a:spAutoFit/>
          </a:bodyPr>
          <a:lstStyle/>
          <a:p>
            <a:pPr fontAlgn="base">
              <a:spcAft>
                <a:spcPts val="1200"/>
              </a:spcAft>
            </a:pPr>
            <a:r>
              <a:rPr lang="ja-JP" altLang="en-US" sz="2800">
                <a:solidFill>
                  <a:srgbClr val="000000"/>
                </a:solidFill>
                <a:highlight>
                  <a:srgbClr val="FFFFFF"/>
                </a:highlight>
                <a:latin typeface="MS Mincho"/>
                <a:ea typeface="MS Mincho"/>
              </a:rPr>
              <a:t>一日の廃棄量　おにぎり一個分　おにぎりの値段  一日の廃棄額</a:t>
            </a:r>
            <a:endParaRPr lang="en-US" altLang="ja-JP" sz="2800">
              <a:solidFill>
                <a:srgbClr val="000000"/>
              </a:solidFill>
              <a:highlight>
                <a:srgbClr val="FFFFFF"/>
              </a:highlight>
              <a:latin typeface="MS Mincho"/>
              <a:ea typeface="MS Mincho"/>
            </a:endParaRPr>
          </a:p>
          <a:p>
            <a:pPr fontAlgn="base">
              <a:spcAft>
                <a:spcPts val="1200"/>
              </a:spcAft>
            </a:pPr>
            <a:r>
              <a:rPr lang="en-US" altLang="ja-JP" sz="2800">
                <a:solidFill>
                  <a:srgbClr val="000000"/>
                </a:solidFill>
                <a:highlight>
                  <a:srgbClr val="FFFFFF"/>
                </a:highlight>
                <a:latin typeface="MS Mincho"/>
                <a:ea typeface="游明朝"/>
              </a:rPr>
              <a:t>7,400</a:t>
            </a:r>
            <a:r>
              <a:rPr lang="ja-JP" altLang="en-US" sz="2800">
                <a:solidFill>
                  <a:srgbClr val="000000"/>
                </a:solidFill>
                <a:highlight>
                  <a:srgbClr val="FFFFFF"/>
                </a:highlight>
                <a:latin typeface="MS Mincho"/>
                <a:ea typeface="MS Mincho"/>
              </a:rPr>
              <a:t>（ｇ）</a:t>
            </a:r>
            <a:r>
              <a:rPr lang="en-US" altLang="ja-JP" sz="2800">
                <a:solidFill>
                  <a:srgbClr val="000000"/>
                </a:solidFill>
                <a:highlight>
                  <a:srgbClr val="FFFFFF"/>
                </a:highlight>
                <a:latin typeface="MS Mincho"/>
                <a:ea typeface="游明朝"/>
              </a:rPr>
              <a:t>÷</a:t>
            </a:r>
            <a:r>
              <a:rPr lang="ja-JP" altLang="en-US" sz="2800">
                <a:solidFill>
                  <a:srgbClr val="000000"/>
                </a:solidFill>
                <a:highlight>
                  <a:srgbClr val="FFFFFF"/>
                </a:highlight>
                <a:latin typeface="MS Mincho"/>
                <a:ea typeface="MS Mincho"/>
              </a:rPr>
              <a:t>　</a:t>
            </a:r>
            <a:r>
              <a:rPr lang="en-US" altLang="ja-JP" sz="2800">
                <a:solidFill>
                  <a:srgbClr val="000000"/>
                </a:solidFill>
                <a:highlight>
                  <a:srgbClr val="FFFFFF"/>
                </a:highlight>
                <a:latin typeface="MS Mincho"/>
                <a:ea typeface="游明朝"/>
              </a:rPr>
              <a:t>110</a:t>
            </a:r>
            <a:r>
              <a:rPr lang="ja-JP" altLang="en-US" sz="2800">
                <a:solidFill>
                  <a:srgbClr val="000000"/>
                </a:solidFill>
                <a:highlight>
                  <a:srgbClr val="FFFFFF"/>
                </a:highlight>
                <a:latin typeface="MS Mincho"/>
                <a:ea typeface="MS Mincho"/>
              </a:rPr>
              <a:t>（ｇ）</a:t>
            </a:r>
            <a:r>
              <a:rPr lang="en-US" altLang="ja-JP" sz="2800">
                <a:solidFill>
                  <a:srgbClr val="000000"/>
                </a:solidFill>
                <a:highlight>
                  <a:srgbClr val="FFFFFF"/>
                </a:highlight>
                <a:latin typeface="MS Mincho"/>
                <a:ea typeface="游明朝"/>
              </a:rPr>
              <a:t>×</a:t>
            </a:r>
            <a:r>
              <a:rPr lang="ja-JP" altLang="en-US" sz="2800">
                <a:solidFill>
                  <a:srgbClr val="000000"/>
                </a:solidFill>
                <a:highlight>
                  <a:srgbClr val="FFFFFF"/>
                </a:highlight>
                <a:latin typeface="MS Mincho"/>
                <a:ea typeface="MS Mincho"/>
              </a:rPr>
              <a:t>　</a:t>
            </a:r>
            <a:r>
              <a:rPr lang="en-US" altLang="ja-JP" sz="2800">
                <a:solidFill>
                  <a:srgbClr val="000000"/>
                </a:solidFill>
                <a:highlight>
                  <a:srgbClr val="FFFFFF"/>
                </a:highlight>
                <a:latin typeface="MS Mincho"/>
                <a:ea typeface="游明朝"/>
              </a:rPr>
              <a:t>140</a:t>
            </a:r>
            <a:r>
              <a:rPr lang="ja-JP" altLang="en-US" sz="2800">
                <a:solidFill>
                  <a:srgbClr val="000000"/>
                </a:solidFill>
                <a:highlight>
                  <a:srgbClr val="FFFFFF"/>
                </a:highlight>
                <a:latin typeface="MS Mincho"/>
                <a:ea typeface="MS Mincho"/>
              </a:rPr>
              <a:t>（円）＝　  </a:t>
            </a:r>
            <a:r>
              <a:rPr lang="en-US" altLang="ja-JP" sz="2800">
                <a:solidFill>
                  <a:srgbClr val="000000"/>
                </a:solidFill>
                <a:highlight>
                  <a:srgbClr val="FFFFFF"/>
                </a:highlight>
                <a:latin typeface="MS Mincho"/>
                <a:ea typeface="游明朝"/>
              </a:rPr>
              <a:t>9,418</a:t>
            </a:r>
            <a:r>
              <a:rPr lang="ja-JP" altLang="en-US" sz="2800">
                <a:solidFill>
                  <a:srgbClr val="000000"/>
                </a:solidFill>
                <a:highlight>
                  <a:srgbClr val="FFFFFF"/>
                </a:highlight>
                <a:latin typeface="MS Mincho"/>
                <a:ea typeface="MS Mincho"/>
              </a:rPr>
              <a:t>（円）</a:t>
            </a:r>
            <a:endParaRPr lang="en-US" altLang="ja-JP" sz="2800">
              <a:solidFill>
                <a:srgbClr val="000000"/>
              </a:solidFill>
              <a:highlight>
                <a:srgbClr val="FFFFFF"/>
              </a:highlight>
              <a:latin typeface="MS Mincho"/>
              <a:ea typeface="MS Mincho"/>
            </a:endParaRPr>
          </a:p>
          <a:p>
            <a:pPr fontAlgn="base">
              <a:spcAft>
                <a:spcPts val="1200"/>
              </a:spcAft>
            </a:pPr>
            <a:endParaRPr lang="ja-JP" altLang="en-US" sz="2800">
              <a:solidFill>
                <a:srgbClr val="000000"/>
              </a:solidFill>
              <a:highlight>
                <a:srgbClr val="FFFFFF"/>
              </a:highlight>
              <a:latin typeface="MS Mincho"/>
              <a:ea typeface="MS Mincho"/>
            </a:endParaRPr>
          </a:p>
          <a:p>
            <a:pPr>
              <a:spcAft>
                <a:spcPts val="1200"/>
              </a:spcAft>
            </a:pPr>
            <a:r>
              <a:rPr lang="ja-JP" altLang="en-US" sz="2800">
                <a:solidFill>
                  <a:srgbClr val="000000"/>
                </a:solidFill>
                <a:highlight>
                  <a:srgbClr val="FFFFFF"/>
                </a:highlight>
                <a:latin typeface="MS Mincho"/>
                <a:ea typeface="MS Mincho"/>
              </a:rPr>
              <a:t> 一日の廃棄額　　　　　　一か月の廃棄額</a:t>
            </a:r>
            <a:endParaRPr lang="ja-JP"/>
          </a:p>
          <a:p>
            <a:pPr algn="l" rtl="0" fontAlgn="base">
              <a:spcBef>
                <a:spcPts val="0"/>
              </a:spcBef>
              <a:spcAft>
                <a:spcPts val="1200"/>
              </a:spcAft>
            </a:pPr>
            <a:r>
              <a:rPr lang="en-US" altLang="ja-JP" sz="2800">
                <a:solidFill>
                  <a:srgbClr val="000000"/>
                </a:solidFill>
                <a:highlight>
                  <a:srgbClr val="FFFFFF"/>
                </a:highlight>
                <a:latin typeface="MS Mincho"/>
                <a:ea typeface="游明朝"/>
              </a:rPr>
              <a:t>9,418</a:t>
            </a:r>
            <a:r>
              <a:rPr lang="ja-JP" altLang="en-US" sz="2800">
                <a:solidFill>
                  <a:srgbClr val="000000"/>
                </a:solidFill>
                <a:highlight>
                  <a:srgbClr val="FFFFFF"/>
                </a:highlight>
                <a:latin typeface="MS Mincho"/>
                <a:ea typeface="MS Mincho"/>
              </a:rPr>
              <a:t>（円）</a:t>
            </a:r>
            <a:r>
              <a:rPr lang="en-US" altLang="ja-JP" sz="2800">
                <a:solidFill>
                  <a:srgbClr val="000000"/>
                </a:solidFill>
                <a:highlight>
                  <a:srgbClr val="FFFFFF"/>
                </a:highlight>
                <a:latin typeface="MS Mincho"/>
                <a:ea typeface="游明朝"/>
              </a:rPr>
              <a:t>×</a:t>
            </a:r>
            <a:r>
              <a:rPr lang="ja-JP" altLang="en-US" sz="2800">
                <a:solidFill>
                  <a:srgbClr val="000000"/>
                </a:solidFill>
                <a:highlight>
                  <a:srgbClr val="FFFFFF"/>
                </a:highlight>
                <a:latin typeface="MS Mincho"/>
                <a:ea typeface="MS Mincho"/>
              </a:rPr>
              <a:t>　</a:t>
            </a:r>
            <a:r>
              <a:rPr lang="en-US" altLang="ja-JP" sz="2800">
                <a:solidFill>
                  <a:srgbClr val="000000"/>
                </a:solidFill>
                <a:highlight>
                  <a:srgbClr val="FFFFFF"/>
                </a:highlight>
                <a:latin typeface="MS Mincho"/>
                <a:ea typeface="游明朝"/>
              </a:rPr>
              <a:t>30</a:t>
            </a:r>
            <a:r>
              <a:rPr lang="ja-JP" altLang="en-US" sz="2800">
                <a:solidFill>
                  <a:srgbClr val="000000"/>
                </a:solidFill>
                <a:highlight>
                  <a:srgbClr val="FFFFFF"/>
                </a:highlight>
                <a:latin typeface="MS Mincho"/>
                <a:ea typeface="MS Mincho"/>
              </a:rPr>
              <a:t>（日）＝　</a:t>
            </a:r>
            <a:r>
              <a:rPr lang="en-US" altLang="ja-JP" sz="2800">
                <a:solidFill>
                  <a:srgbClr val="000000"/>
                </a:solidFill>
                <a:highlight>
                  <a:srgbClr val="FFFFFF"/>
                </a:highlight>
                <a:latin typeface="MS Mincho"/>
                <a:ea typeface="游明朝"/>
              </a:rPr>
              <a:t>282,545</a:t>
            </a:r>
            <a:r>
              <a:rPr lang="ja-JP" altLang="en-US" sz="2800">
                <a:solidFill>
                  <a:srgbClr val="000000"/>
                </a:solidFill>
                <a:highlight>
                  <a:srgbClr val="FFFFFF"/>
                </a:highlight>
                <a:latin typeface="MS Mincho"/>
                <a:ea typeface="MS Mincho"/>
              </a:rPr>
              <a:t>（円）</a:t>
            </a:r>
            <a:r>
              <a:rPr lang="ja-JP" altLang="en-US" sz="3200" b="0" i="0">
                <a:solidFill>
                  <a:srgbClr val="000000"/>
                </a:solidFill>
                <a:effectLst/>
                <a:highlight>
                  <a:srgbClr val="FFFFFF"/>
                </a:highlight>
                <a:latin typeface="MS Mincho"/>
                <a:ea typeface="MS Mincho"/>
              </a:rPr>
              <a:t> </a:t>
            </a:r>
          </a:p>
        </p:txBody>
      </p:sp>
      <p:sp>
        <p:nvSpPr>
          <p:cNvPr id="3" name="テキスト ボックス 2">
            <a:extLst>
              <a:ext uri="{FF2B5EF4-FFF2-40B4-BE49-F238E27FC236}">
                <a16:creationId xmlns:a16="http://schemas.microsoft.com/office/drawing/2014/main" id="{F4E018F7-9406-C3F2-A79D-2A975746B06C}"/>
              </a:ext>
            </a:extLst>
          </p:cNvPr>
          <p:cNvSpPr txBox="1"/>
          <p:nvPr/>
        </p:nvSpPr>
        <p:spPr>
          <a:xfrm>
            <a:off x="5594222" y="5948020"/>
            <a:ext cx="3422213" cy="3231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tLang="ja-JP" sz="1500">
                <a:solidFill>
                  <a:srgbClr val="333333"/>
                </a:solidFill>
                <a:highlight>
                  <a:srgbClr val="FFFFFF"/>
                </a:highlight>
                <a:ea typeface="ＭＳ Ｐゴシック"/>
                <a:cs typeface="Calibri"/>
              </a:rPr>
              <a:t>[5]</a:t>
            </a:r>
            <a:r>
              <a:rPr lang="ja-JP" altLang="en-US" sz="1500">
                <a:solidFill>
                  <a:srgbClr val="333333"/>
                </a:solidFill>
                <a:highlight>
                  <a:srgbClr val="FFFFFF"/>
                </a:highlight>
                <a:ea typeface="ＭＳ Ｐゴシック"/>
                <a:cs typeface="Calibri"/>
              </a:rPr>
              <a:t>ローソン　公式ホームページより引用　</a:t>
            </a:r>
          </a:p>
        </p:txBody>
      </p:sp>
      <p:sp>
        <p:nvSpPr>
          <p:cNvPr id="4" name="スライド番号プレースホルダー 3">
            <a:extLst>
              <a:ext uri="{FF2B5EF4-FFF2-40B4-BE49-F238E27FC236}">
                <a16:creationId xmlns:a16="http://schemas.microsoft.com/office/drawing/2014/main" id="{2E7243A1-33B6-8E41-C5E9-19B4457777C6}"/>
              </a:ext>
            </a:extLst>
          </p:cNvPr>
          <p:cNvSpPr>
            <a:spLocks noGrp="1"/>
          </p:cNvSpPr>
          <p:nvPr>
            <p:ph type="sldNum" sz="quarter" idx="12"/>
          </p:nvPr>
        </p:nvSpPr>
        <p:spPr/>
        <p:txBody>
          <a:bodyPr/>
          <a:lstStyle/>
          <a:p>
            <a:fld id="{EC155ABA-21CB-442B-9922-400946C71349}" type="slidenum">
              <a:rPr kumimoji="1" lang="ja-JP" altLang="en-US" smtClean="0"/>
              <a:t>17</a:t>
            </a:fld>
            <a:endParaRPr lang="ja-JP" altLang="en-US"/>
          </a:p>
        </p:txBody>
      </p:sp>
    </p:spTree>
    <p:extLst>
      <p:ext uri="{BB962C8B-B14F-4D97-AF65-F5344CB8AC3E}">
        <p14:creationId xmlns:p14="http://schemas.microsoft.com/office/powerpoint/2010/main" val="14438072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9BC806-6A83-C22F-3FA5-520535C2591C}"/>
              </a:ext>
            </a:extLst>
          </p:cNvPr>
          <p:cNvSpPr>
            <a:spLocks noGrp="1"/>
          </p:cNvSpPr>
          <p:nvPr>
            <p:ph type="title"/>
          </p:nvPr>
        </p:nvSpPr>
        <p:spPr/>
        <p:txBody>
          <a:bodyPr/>
          <a:lstStyle/>
          <a:p>
            <a:r>
              <a:rPr lang="ja-JP" altLang="en-US">
                <a:ea typeface="ＭＳ Ｐゴシック"/>
                <a:cs typeface="Calibri Light"/>
              </a:rPr>
              <a:t>コンビニ側の利益の試算</a:t>
            </a:r>
            <a:endParaRPr lang="ja-JP" altLang="en-US"/>
          </a:p>
        </p:txBody>
      </p:sp>
      <p:sp>
        <p:nvSpPr>
          <p:cNvPr id="3" name="コンテンツ プレースホルダー 2">
            <a:extLst>
              <a:ext uri="{FF2B5EF4-FFF2-40B4-BE49-F238E27FC236}">
                <a16:creationId xmlns:a16="http://schemas.microsoft.com/office/drawing/2014/main" id="{F948D2C9-51C8-189D-168C-B9C84C6E890B}"/>
              </a:ext>
            </a:extLst>
          </p:cNvPr>
          <p:cNvSpPr>
            <a:spLocks noGrp="1"/>
          </p:cNvSpPr>
          <p:nvPr>
            <p:ph idx="1"/>
          </p:nvPr>
        </p:nvSpPr>
        <p:spPr>
          <a:xfrm>
            <a:off x="1097280" y="1865787"/>
            <a:ext cx="10058400" cy="4023360"/>
          </a:xfrm>
        </p:spPr>
        <p:txBody>
          <a:bodyPr vert="horz" lIns="0" tIns="45720" rIns="0" bIns="45720" rtlCol="0" anchor="t">
            <a:normAutofit/>
          </a:bodyPr>
          <a:lstStyle/>
          <a:p>
            <a:pPr marL="0" indent="0">
              <a:buNone/>
            </a:pPr>
            <a:r>
              <a:rPr lang="ja-JP" altLang="en-US" sz="3200">
                <a:ea typeface="ＭＳ Ｐゴシック"/>
                <a:cs typeface="Calibri"/>
              </a:rPr>
              <a:t>先ほどの廃棄額から2割減少するだけでも、、、</a:t>
            </a:r>
          </a:p>
          <a:p>
            <a:pPr marL="0" indent="0">
              <a:buNone/>
            </a:pPr>
            <a:endParaRPr lang="ja-JP" altLang="en-US" sz="3200">
              <a:ea typeface="ＭＳ Ｐゴシック"/>
              <a:cs typeface="Calibri"/>
            </a:endParaRPr>
          </a:p>
          <a:p>
            <a:pPr marL="0" indent="0">
              <a:buNone/>
            </a:pPr>
            <a:r>
              <a:rPr lang="ja-JP" altLang="en-US" sz="3200">
                <a:ea typeface="ＭＳ Ｐゴシック"/>
                <a:cs typeface="Calibri"/>
              </a:rPr>
              <a:t>　　　　　　</a:t>
            </a:r>
            <a:endParaRPr lang="ja-JP" altLang="en-US" sz="3200" b="1">
              <a:solidFill>
                <a:srgbClr val="FF0000"/>
              </a:solidFill>
              <a:ea typeface="ＭＳ Ｐゴシック"/>
              <a:cs typeface="Calibri"/>
            </a:endParaRPr>
          </a:p>
          <a:p>
            <a:pPr marL="0" indent="0">
              <a:buNone/>
            </a:pPr>
            <a:r>
              <a:rPr lang="ja-JP" altLang="en-US" sz="3200">
                <a:ea typeface="ＭＳ Ｐゴシック"/>
                <a:cs typeface="Calibri"/>
              </a:rPr>
              <a:t>　　　　</a:t>
            </a:r>
            <a:r>
              <a:rPr lang="ja-JP" altLang="en-US" sz="4400">
                <a:ea typeface="ＭＳ Ｐゴシック"/>
                <a:cs typeface="Calibri"/>
              </a:rPr>
              <a:t>一店舗あたり年間</a:t>
            </a:r>
            <a:r>
              <a:rPr lang="ja-JP" altLang="en-US" sz="4400" b="1">
                <a:solidFill>
                  <a:srgbClr val="FF0000"/>
                </a:solidFill>
                <a:ea typeface="ＭＳ Ｐゴシック"/>
                <a:cs typeface="Calibri"/>
              </a:rPr>
              <a:t>672,000円</a:t>
            </a:r>
            <a:r>
              <a:rPr lang="ja-JP" altLang="en-US" sz="4400">
                <a:ea typeface="ＭＳ Ｐゴシック"/>
                <a:cs typeface="Calibri"/>
              </a:rPr>
              <a:t>削減</a:t>
            </a:r>
          </a:p>
          <a:p>
            <a:pPr marL="0" indent="0">
              <a:buNone/>
            </a:pPr>
            <a:endParaRPr lang="ja-JP" altLang="en-US" sz="3200">
              <a:ea typeface="ＭＳ Ｐゴシック"/>
              <a:cs typeface="Calibri"/>
            </a:endParaRPr>
          </a:p>
          <a:p>
            <a:pPr marL="0" indent="0">
              <a:buNone/>
            </a:pPr>
            <a:endParaRPr lang="ja-JP" altLang="en-US" sz="3200">
              <a:ea typeface="ＭＳ Ｐゴシック"/>
              <a:cs typeface="Calibri"/>
            </a:endParaRPr>
          </a:p>
          <a:p>
            <a:pPr marL="0" indent="0">
              <a:buNone/>
            </a:pPr>
            <a:endParaRPr lang="ja-JP" altLang="en-US" sz="3200">
              <a:ea typeface="ＭＳ Ｐゴシック"/>
              <a:cs typeface="Calibri"/>
            </a:endParaRPr>
          </a:p>
        </p:txBody>
      </p:sp>
      <p:sp>
        <p:nvSpPr>
          <p:cNvPr id="4" name="スライド番号プレースホルダー 3">
            <a:extLst>
              <a:ext uri="{FF2B5EF4-FFF2-40B4-BE49-F238E27FC236}">
                <a16:creationId xmlns:a16="http://schemas.microsoft.com/office/drawing/2014/main" id="{BFA571C7-CB8F-A506-DF7E-98E6B4632E65}"/>
              </a:ext>
            </a:extLst>
          </p:cNvPr>
          <p:cNvSpPr>
            <a:spLocks noGrp="1"/>
          </p:cNvSpPr>
          <p:nvPr>
            <p:ph type="sldNum" sz="quarter" idx="12"/>
          </p:nvPr>
        </p:nvSpPr>
        <p:spPr/>
        <p:txBody>
          <a:bodyPr/>
          <a:lstStyle/>
          <a:p>
            <a:fld id="{EC155ABA-21CB-442B-9922-400946C71349}" type="slidenum">
              <a:rPr kumimoji="1" lang="ja-JP" altLang="en-US" smtClean="0"/>
              <a:t>18</a:t>
            </a:fld>
            <a:endParaRPr lang="ja-JP" altLang="en-US"/>
          </a:p>
        </p:txBody>
      </p:sp>
    </p:spTree>
    <p:extLst>
      <p:ext uri="{BB962C8B-B14F-4D97-AF65-F5344CB8AC3E}">
        <p14:creationId xmlns:p14="http://schemas.microsoft.com/office/powerpoint/2010/main" val="3874634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D7124559-090D-30ED-6D96-0EDFD685F793}"/>
              </a:ext>
            </a:extLst>
          </p:cNvPr>
          <p:cNvSpPr>
            <a:spLocks noGrp="1"/>
          </p:cNvSpPr>
          <p:nvPr>
            <p:ph idx="1"/>
          </p:nvPr>
        </p:nvSpPr>
        <p:spPr>
          <a:xfrm>
            <a:off x="1097280" y="1845734"/>
            <a:ext cx="10058400" cy="4294070"/>
          </a:xfrm>
        </p:spPr>
        <p:txBody>
          <a:bodyPr vert="horz" lIns="0" tIns="45720" rIns="0" bIns="45720" rtlCol="0" anchor="t">
            <a:normAutofit fontScale="92500" lnSpcReduction="10000"/>
          </a:bodyPr>
          <a:lstStyle/>
          <a:p>
            <a:endParaRPr lang="ja-JP" altLang="en-US" sz="3200">
              <a:ea typeface="ＭＳ Ｐゴシック"/>
              <a:cs typeface="Calibri"/>
            </a:endParaRPr>
          </a:p>
          <a:p>
            <a:r>
              <a:rPr lang="ja-JP" altLang="en-US" sz="3200">
                <a:ea typeface="ＭＳ Ｐゴシック"/>
                <a:cs typeface="Calibri"/>
              </a:rPr>
              <a:t>開発コストと営業コストを一人月あたり100万円</a:t>
            </a:r>
            <a:endParaRPr lang="ja-JP"/>
          </a:p>
          <a:p>
            <a:endParaRPr lang="ja-JP" altLang="en-US" sz="3200">
              <a:ea typeface="ＭＳ Ｐゴシック"/>
              <a:cs typeface="Calibri"/>
            </a:endParaRPr>
          </a:p>
          <a:p>
            <a:r>
              <a:rPr lang="ja-JP" altLang="en-US" sz="3200">
                <a:ea typeface="ＭＳ Ｐゴシック"/>
                <a:cs typeface="Calibri"/>
              </a:rPr>
              <a:t>コンテンツ単体開発費　300万円</a:t>
            </a:r>
          </a:p>
          <a:p>
            <a:endParaRPr lang="ja-JP" altLang="en-US" sz="3200">
              <a:ea typeface="ＭＳ Ｐゴシック"/>
              <a:cs typeface="Calibri"/>
            </a:endParaRPr>
          </a:p>
          <a:p>
            <a:r>
              <a:rPr lang="ja-JP" altLang="en-US" sz="3200">
                <a:ea typeface="ＭＳ Ｐゴシック"/>
                <a:cs typeface="Calibri"/>
              </a:rPr>
              <a:t>営業やその他諸々の費用　300万円</a:t>
            </a:r>
          </a:p>
          <a:p>
            <a:endParaRPr lang="ja-JP" altLang="en-US" sz="3200">
              <a:ea typeface="ＭＳ Ｐゴシック"/>
              <a:cs typeface="Calibri"/>
            </a:endParaRPr>
          </a:p>
          <a:p>
            <a:r>
              <a:rPr lang="en-US" altLang="ja-JP">
                <a:ea typeface="+mn-lt"/>
                <a:cs typeface="+mn-lt"/>
              </a:rPr>
              <a:t> </a:t>
            </a:r>
            <a:r>
              <a:rPr lang="ja-JP">
                <a:ea typeface="+mn-lt"/>
                <a:cs typeface="+mn-lt"/>
              </a:rPr>
              <a:t> </a:t>
            </a:r>
            <a:endParaRPr lang="ja-JP" altLang="en-US">
              <a:ea typeface="ＭＳ Ｐゴシック"/>
              <a:cs typeface="Calibri"/>
            </a:endParaRPr>
          </a:p>
        </p:txBody>
      </p:sp>
      <p:sp>
        <p:nvSpPr>
          <p:cNvPr id="5" name="タイトル 4">
            <a:extLst>
              <a:ext uri="{FF2B5EF4-FFF2-40B4-BE49-F238E27FC236}">
                <a16:creationId xmlns:a16="http://schemas.microsoft.com/office/drawing/2014/main" id="{2FB82242-2E68-3236-6E7C-24D0E83DAD21}"/>
              </a:ext>
            </a:extLst>
          </p:cNvPr>
          <p:cNvSpPr>
            <a:spLocks noGrp="1"/>
          </p:cNvSpPr>
          <p:nvPr>
            <p:ph type="title"/>
          </p:nvPr>
        </p:nvSpPr>
        <p:spPr/>
        <p:txBody>
          <a:bodyPr/>
          <a:lstStyle/>
          <a:p>
            <a:r>
              <a:rPr lang="ja-JP" altLang="en-US">
                <a:ea typeface="ＭＳ Ｐゴシック"/>
                <a:cs typeface="Calibri Light"/>
              </a:rPr>
              <a:t>NDSの費用試算</a:t>
            </a:r>
            <a:endParaRPr lang="ja-JP" altLang="en-US"/>
          </a:p>
        </p:txBody>
      </p:sp>
      <p:sp>
        <p:nvSpPr>
          <p:cNvPr id="2" name="スライド番号プレースホルダー 1">
            <a:extLst>
              <a:ext uri="{FF2B5EF4-FFF2-40B4-BE49-F238E27FC236}">
                <a16:creationId xmlns:a16="http://schemas.microsoft.com/office/drawing/2014/main" id="{66174459-E39B-861E-0A83-F93609A59146}"/>
              </a:ext>
            </a:extLst>
          </p:cNvPr>
          <p:cNvSpPr>
            <a:spLocks noGrp="1"/>
          </p:cNvSpPr>
          <p:nvPr>
            <p:ph type="sldNum" sz="quarter" idx="12"/>
          </p:nvPr>
        </p:nvSpPr>
        <p:spPr/>
        <p:txBody>
          <a:bodyPr/>
          <a:lstStyle/>
          <a:p>
            <a:fld id="{EC155ABA-21CB-442B-9922-400946C71349}" type="slidenum">
              <a:rPr kumimoji="1" lang="ja-JP" altLang="en-US" smtClean="0"/>
              <a:t>19</a:t>
            </a:fld>
            <a:endParaRPr lang="ja-JP" altLang="en-US"/>
          </a:p>
        </p:txBody>
      </p:sp>
    </p:spTree>
    <p:extLst>
      <p:ext uri="{BB962C8B-B14F-4D97-AF65-F5344CB8AC3E}">
        <p14:creationId xmlns:p14="http://schemas.microsoft.com/office/powerpoint/2010/main" val="3802374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93B5DB-09C1-AD73-90B5-DFDA5587F8F9}"/>
              </a:ext>
            </a:extLst>
          </p:cNvPr>
          <p:cNvSpPr>
            <a:spLocks noGrp="1"/>
          </p:cNvSpPr>
          <p:nvPr>
            <p:ph type="title"/>
          </p:nvPr>
        </p:nvSpPr>
        <p:spPr/>
        <p:txBody>
          <a:bodyPr/>
          <a:lstStyle/>
          <a:p>
            <a:r>
              <a:rPr kumimoji="1" lang="ja-JP" altLang="en-US"/>
              <a:t>目次</a:t>
            </a:r>
          </a:p>
        </p:txBody>
      </p:sp>
      <p:sp>
        <p:nvSpPr>
          <p:cNvPr id="3" name="コンテンツ プレースホルダー 2">
            <a:extLst>
              <a:ext uri="{FF2B5EF4-FFF2-40B4-BE49-F238E27FC236}">
                <a16:creationId xmlns:a16="http://schemas.microsoft.com/office/drawing/2014/main" id="{764D20BD-D559-D910-B673-8AE3B8A6F245}"/>
              </a:ext>
            </a:extLst>
          </p:cNvPr>
          <p:cNvSpPr>
            <a:spLocks noGrp="1"/>
          </p:cNvSpPr>
          <p:nvPr>
            <p:ph idx="1"/>
          </p:nvPr>
        </p:nvSpPr>
        <p:spPr/>
        <p:txBody>
          <a:bodyPr vert="horz" lIns="0" tIns="45720" rIns="0" bIns="45720" rtlCol="0" anchor="t">
            <a:noAutofit/>
          </a:bodyPr>
          <a:lstStyle/>
          <a:p>
            <a:pPr>
              <a:buFont typeface="Arial" panose="020F0502020204030204" pitchFamily="34" charset="0"/>
              <a:buChar char="•"/>
            </a:pPr>
            <a:r>
              <a:rPr lang="ja-JP" altLang="en-US" sz="2600">
                <a:ea typeface="ＭＳ Ｐゴシック"/>
                <a:cs typeface="Calibri"/>
              </a:rPr>
              <a:t>テーマ</a:t>
            </a:r>
          </a:p>
          <a:p>
            <a:pPr>
              <a:buFont typeface="Arial" panose="020F0502020204030204" pitchFamily="34" charset="0"/>
              <a:buChar char="•"/>
            </a:pPr>
            <a:r>
              <a:rPr lang="ja-JP" altLang="en-US" sz="2600">
                <a:ea typeface="ＭＳ Ｐゴシック"/>
                <a:cs typeface="Calibri"/>
              </a:rPr>
              <a:t>きっかけ</a:t>
            </a:r>
          </a:p>
          <a:p>
            <a:pPr>
              <a:buFont typeface="Arial" panose="020F0502020204030204" pitchFamily="34" charset="0"/>
              <a:buChar char="•"/>
            </a:pPr>
            <a:r>
              <a:rPr lang="ja-JP" altLang="en-US" sz="2600">
                <a:ea typeface="ＭＳ Ｐゴシック"/>
                <a:cs typeface="Calibri"/>
              </a:rPr>
              <a:t>背景と目的</a:t>
            </a:r>
            <a:endParaRPr lang="ja-JP" altLang="en-US" sz="2600">
              <a:ea typeface="ＭＳ Ｐゴシック" panose="020B0600070205080204" pitchFamily="34" charset="-128"/>
              <a:cs typeface="Calibri"/>
            </a:endParaRPr>
          </a:p>
          <a:p>
            <a:pPr>
              <a:buFont typeface="Arial" panose="020F0502020204030204" pitchFamily="34" charset="0"/>
              <a:buChar char="•"/>
            </a:pPr>
            <a:r>
              <a:rPr lang="ja-JP" altLang="en-US" sz="2600">
                <a:ea typeface="ＭＳ Ｐゴシック"/>
                <a:cs typeface="Calibri"/>
              </a:rPr>
              <a:t>商品説明</a:t>
            </a:r>
          </a:p>
          <a:p>
            <a:pPr>
              <a:buFont typeface="Arial" panose="020F0502020204030204" pitchFamily="34" charset="0"/>
              <a:buChar char="•"/>
            </a:pPr>
            <a:r>
              <a:rPr lang="ja-JP" altLang="en-US" sz="2600">
                <a:ea typeface="ＭＳ Ｐゴシック"/>
                <a:cs typeface="Calibri"/>
              </a:rPr>
              <a:t>ステークホルダーの関係性</a:t>
            </a:r>
          </a:p>
          <a:p>
            <a:pPr>
              <a:buFont typeface="Arial" panose="020F0502020204030204" pitchFamily="34" charset="0"/>
              <a:buChar char="•"/>
            </a:pPr>
            <a:r>
              <a:rPr lang="ja-JP" altLang="en-US" sz="2600">
                <a:ea typeface="ＭＳ Ｐゴシック"/>
                <a:cs typeface="Calibri"/>
              </a:rPr>
              <a:t>販売戦略</a:t>
            </a:r>
          </a:p>
          <a:p>
            <a:pPr>
              <a:buFont typeface="Arial" panose="020F0502020204030204" pitchFamily="34" charset="0"/>
              <a:buChar char="•"/>
            </a:pPr>
            <a:r>
              <a:rPr lang="ja-JP" altLang="en-US" sz="2600">
                <a:ea typeface="ＭＳ Ｐゴシック"/>
                <a:cs typeface="Calibri"/>
              </a:rPr>
              <a:t>課題</a:t>
            </a:r>
          </a:p>
          <a:p>
            <a:pPr>
              <a:buFont typeface="Arial" panose="020F0502020204030204" pitchFamily="34" charset="0"/>
              <a:buChar char="•"/>
            </a:pPr>
            <a:r>
              <a:rPr lang="ja-JP" altLang="en-US" sz="2600">
                <a:ea typeface="ＭＳ Ｐゴシック"/>
                <a:cs typeface="Calibri"/>
              </a:rPr>
              <a:t>今後の展望</a:t>
            </a:r>
          </a:p>
        </p:txBody>
      </p:sp>
      <p:sp>
        <p:nvSpPr>
          <p:cNvPr id="4" name="スライド番号プレースホルダー 3">
            <a:extLst>
              <a:ext uri="{FF2B5EF4-FFF2-40B4-BE49-F238E27FC236}">
                <a16:creationId xmlns:a16="http://schemas.microsoft.com/office/drawing/2014/main" id="{E1C74ED2-57B9-AA73-152B-FC73326156F3}"/>
              </a:ext>
            </a:extLst>
          </p:cNvPr>
          <p:cNvSpPr>
            <a:spLocks noGrp="1"/>
          </p:cNvSpPr>
          <p:nvPr>
            <p:ph type="sldNum" sz="quarter" idx="12"/>
          </p:nvPr>
        </p:nvSpPr>
        <p:spPr/>
        <p:txBody>
          <a:bodyPr/>
          <a:lstStyle/>
          <a:p>
            <a:fld id="{EC155ABA-21CB-442B-9922-400946C71349}" type="slidenum">
              <a:rPr kumimoji="1" lang="ja-JP" altLang="en-US" smtClean="0"/>
              <a:t>2</a:t>
            </a:fld>
            <a:endParaRPr lang="ja-JP" altLang="en-US"/>
          </a:p>
        </p:txBody>
      </p:sp>
    </p:spTree>
    <p:extLst>
      <p:ext uri="{BB962C8B-B14F-4D97-AF65-F5344CB8AC3E}">
        <p14:creationId xmlns:p14="http://schemas.microsoft.com/office/powerpoint/2010/main" val="4288996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2" name="タイトル 1">
            <a:extLst>
              <a:ext uri="{FF2B5EF4-FFF2-40B4-BE49-F238E27FC236}">
                <a16:creationId xmlns:a16="http://schemas.microsoft.com/office/drawing/2014/main" id="{CF89AF38-0689-A52A-375F-082849363662}"/>
              </a:ext>
            </a:extLst>
          </p:cNvPr>
          <p:cNvSpPr>
            <a:spLocks noGrp="1"/>
          </p:cNvSpPr>
          <p:nvPr>
            <p:ph type="title"/>
          </p:nvPr>
        </p:nvSpPr>
        <p:spPr>
          <a:xfrm>
            <a:off x="492370" y="605896"/>
            <a:ext cx="3084844" cy="5646208"/>
          </a:xfrm>
        </p:spPr>
        <p:txBody>
          <a:bodyPr anchor="ctr">
            <a:normAutofit/>
          </a:bodyPr>
          <a:lstStyle/>
          <a:p>
            <a:r>
              <a:rPr lang="ja-JP" altLang="en-US" sz="3600">
                <a:solidFill>
                  <a:srgbClr val="FFFFFF"/>
                </a:solidFill>
                <a:ea typeface="ＭＳ Ｐゴシック"/>
                <a:cs typeface="Calibri Light"/>
              </a:rPr>
              <a:t>販売戦略</a:t>
            </a:r>
            <a:endParaRPr lang="ja-JP" altLang="en-US" sz="3600">
              <a:solidFill>
                <a:srgbClr val="FFFFFF"/>
              </a:solidFill>
            </a:endParaRP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3" name="コンテンツ プレースホルダー 2">
            <a:extLst>
              <a:ext uri="{FF2B5EF4-FFF2-40B4-BE49-F238E27FC236}">
                <a16:creationId xmlns:a16="http://schemas.microsoft.com/office/drawing/2014/main" id="{6C5C582D-94D9-A317-0B5A-06BE51AADD3E}"/>
              </a:ext>
            </a:extLst>
          </p:cNvPr>
          <p:cNvSpPr>
            <a:spLocks noGrp="1"/>
          </p:cNvSpPr>
          <p:nvPr>
            <p:ph idx="1"/>
          </p:nvPr>
        </p:nvSpPr>
        <p:spPr>
          <a:xfrm>
            <a:off x="4742016" y="605896"/>
            <a:ext cx="6413663" cy="5646208"/>
          </a:xfrm>
        </p:spPr>
        <p:txBody>
          <a:bodyPr vert="horz" lIns="0" tIns="45720" rIns="0" bIns="45720" rtlCol="0" anchor="ctr">
            <a:normAutofit/>
          </a:bodyPr>
          <a:lstStyle/>
          <a:p>
            <a:pPr marL="0" indent="0">
              <a:buNone/>
            </a:pPr>
            <a:r>
              <a:rPr lang="ja-JP" altLang="en-US" sz="3200" b="1">
                <a:ea typeface="ＭＳ Ｐゴシック"/>
                <a:cs typeface="Calibri"/>
              </a:rPr>
              <a:t>販売金額</a:t>
            </a:r>
          </a:p>
          <a:p>
            <a:pPr marL="0" indent="0">
              <a:buNone/>
            </a:pPr>
            <a:endParaRPr lang="ja-JP" altLang="en-US" sz="2800">
              <a:ea typeface="ＭＳ Ｐゴシック"/>
              <a:cs typeface="Calibri"/>
            </a:endParaRPr>
          </a:p>
          <a:p>
            <a:pPr marL="0" indent="0">
              <a:buNone/>
            </a:pPr>
            <a:endParaRPr lang="ja-JP" altLang="en-US" sz="2800">
              <a:ea typeface="ＭＳ Ｐゴシック"/>
              <a:cs typeface="Calibri"/>
            </a:endParaRPr>
          </a:p>
          <a:p>
            <a:pPr>
              <a:buFont typeface="Arial" panose="020F0502020204030204" pitchFamily="34" charset="0"/>
              <a:buChar char="•"/>
            </a:pPr>
            <a:r>
              <a:rPr lang="ja-JP" altLang="en-US" sz="2800">
                <a:ea typeface="ＭＳ Ｐゴシック"/>
                <a:cs typeface="Calibri"/>
              </a:rPr>
              <a:t> 初期費用　80,000円</a:t>
            </a:r>
          </a:p>
          <a:p>
            <a:pPr>
              <a:buFont typeface="Arial" panose="020F0502020204030204" pitchFamily="34" charset="0"/>
              <a:buChar char="•"/>
            </a:pPr>
            <a:endParaRPr lang="ja-JP" altLang="en-US" sz="2800">
              <a:ea typeface="ＭＳ Ｐゴシック"/>
              <a:cs typeface="Calibri"/>
            </a:endParaRPr>
          </a:p>
          <a:p>
            <a:pPr>
              <a:buFont typeface="Arial" panose="020F0502020204030204" pitchFamily="34" charset="0"/>
              <a:buChar char="•"/>
            </a:pPr>
            <a:endParaRPr lang="ja-JP" altLang="en-US" sz="2800">
              <a:ea typeface="ＭＳ Ｐゴシック"/>
              <a:cs typeface="Calibri"/>
            </a:endParaRPr>
          </a:p>
          <a:p>
            <a:pPr>
              <a:buFont typeface="Arial" panose="020F0502020204030204" pitchFamily="34" charset="0"/>
              <a:buChar char="•"/>
            </a:pPr>
            <a:r>
              <a:rPr lang="ja-JP" altLang="en-US" sz="2800">
                <a:ea typeface="ＭＳ Ｐゴシック"/>
                <a:cs typeface="Calibri"/>
              </a:rPr>
              <a:t> 月額料金（台）　3,000円</a:t>
            </a:r>
          </a:p>
          <a:p>
            <a:pPr>
              <a:buFont typeface="Arial" panose="020F0502020204030204" pitchFamily="34" charset="0"/>
              <a:buChar char="•"/>
            </a:pPr>
            <a:endParaRPr lang="ja-JP" altLang="en-US" sz="2800">
              <a:ea typeface="ＭＳ Ｐゴシック"/>
              <a:cs typeface="Calibri"/>
            </a:endParaRPr>
          </a:p>
          <a:p>
            <a:pPr>
              <a:buFont typeface="Arial" panose="020F0502020204030204" pitchFamily="34" charset="0"/>
              <a:buChar char="•"/>
            </a:pPr>
            <a:endParaRPr lang="ja-JP" altLang="en-US" sz="2800">
              <a:ea typeface="ＭＳ Ｐゴシック"/>
              <a:cs typeface="Calibri"/>
            </a:endParaRPr>
          </a:p>
        </p:txBody>
      </p:sp>
      <p:sp>
        <p:nvSpPr>
          <p:cNvPr id="4" name="スライド番号プレースホルダー 3">
            <a:extLst>
              <a:ext uri="{FF2B5EF4-FFF2-40B4-BE49-F238E27FC236}">
                <a16:creationId xmlns:a16="http://schemas.microsoft.com/office/drawing/2014/main" id="{1FE9A8D0-D48E-1A06-08D5-0D275A3DFFAD}"/>
              </a:ext>
            </a:extLst>
          </p:cNvPr>
          <p:cNvSpPr>
            <a:spLocks noGrp="1"/>
          </p:cNvSpPr>
          <p:nvPr>
            <p:ph type="sldNum" sz="quarter" idx="12"/>
          </p:nvPr>
        </p:nvSpPr>
        <p:spPr/>
        <p:txBody>
          <a:bodyPr/>
          <a:lstStyle/>
          <a:p>
            <a:fld id="{EC155ABA-21CB-442B-9922-400946C71349}" type="slidenum">
              <a:rPr kumimoji="1" lang="ja-JP" altLang="en-US" smtClean="0"/>
              <a:t>20</a:t>
            </a:fld>
            <a:endParaRPr lang="ja-JP" altLang="en-US"/>
          </a:p>
        </p:txBody>
      </p:sp>
    </p:spTree>
    <p:extLst>
      <p:ext uri="{BB962C8B-B14F-4D97-AF65-F5344CB8AC3E}">
        <p14:creationId xmlns:p14="http://schemas.microsoft.com/office/powerpoint/2010/main" val="3896596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7768E9-E3C3-26EF-841E-CDF12D5FC061}"/>
              </a:ext>
            </a:extLst>
          </p:cNvPr>
          <p:cNvSpPr>
            <a:spLocks noGrp="1"/>
          </p:cNvSpPr>
          <p:nvPr>
            <p:ph type="title"/>
          </p:nvPr>
        </p:nvSpPr>
        <p:spPr/>
        <p:txBody>
          <a:bodyPr>
            <a:normAutofit/>
          </a:bodyPr>
          <a:lstStyle/>
          <a:p>
            <a:r>
              <a:rPr lang="en-US" altLang="ja-JP">
                <a:latin typeface="Calibri"/>
                <a:ea typeface="ＭＳ Ｐゴシック"/>
                <a:cs typeface="Calibri"/>
              </a:rPr>
              <a:t>NDS</a:t>
            </a:r>
            <a:r>
              <a:rPr lang="ja-JP" altLang="en-US">
                <a:latin typeface="Calibri"/>
                <a:ea typeface="ＭＳ Ｐゴシック"/>
                <a:cs typeface="Calibri"/>
              </a:rPr>
              <a:t>の利益試算</a:t>
            </a:r>
            <a:endParaRPr lang="ja-JP">
              <a:latin typeface="Calibri"/>
              <a:ea typeface="ＭＳ Ｐゴシック"/>
              <a:cs typeface="Calibri"/>
            </a:endParaRPr>
          </a:p>
        </p:txBody>
      </p:sp>
      <p:sp>
        <p:nvSpPr>
          <p:cNvPr id="3" name="コンテンツ プレースホルダー 2">
            <a:extLst>
              <a:ext uri="{FF2B5EF4-FFF2-40B4-BE49-F238E27FC236}">
                <a16:creationId xmlns:a16="http://schemas.microsoft.com/office/drawing/2014/main" id="{DAF1B039-7739-9940-9C4F-4DC361B4849C}"/>
              </a:ext>
            </a:extLst>
          </p:cNvPr>
          <p:cNvSpPr>
            <a:spLocks noGrp="1"/>
          </p:cNvSpPr>
          <p:nvPr>
            <p:ph idx="1"/>
          </p:nvPr>
        </p:nvSpPr>
        <p:spPr>
          <a:xfrm>
            <a:off x="1097280" y="1856031"/>
            <a:ext cx="10058400" cy="4023360"/>
          </a:xfrm>
        </p:spPr>
        <p:txBody>
          <a:bodyPr vert="horz" lIns="0" tIns="45720" rIns="0" bIns="45720" rtlCol="0" anchor="t">
            <a:normAutofit fontScale="77500" lnSpcReduction="20000"/>
          </a:bodyPr>
          <a:lstStyle/>
          <a:p>
            <a:endParaRPr lang="ja-JP" altLang="en-US">
              <a:ea typeface="ＭＳ Ｐゴシック"/>
              <a:cs typeface="Calibri"/>
            </a:endParaRPr>
          </a:p>
          <a:p>
            <a:r>
              <a:rPr lang="ja-JP" altLang="en-US" sz="3000">
                <a:ea typeface="ＭＳ Ｐゴシック"/>
                <a:cs typeface="Calibri"/>
              </a:rPr>
              <a:t>コンビニエンスストアの</a:t>
            </a:r>
            <a:r>
              <a:rPr lang="ja-JP" sz="3000">
                <a:ea typeface="ＭＳ Ｐゴシック"/>
                <a:cs typeface="Calibri"/>
              </a:rPr>
              <a:t>店舗数　</a:t>
            </a:r>
            <a:r>
              <a:rPr lang="en-US" altLang="ja-JP" sz="3000">
                <a:ea typeface="ＭＳ Ｐゴシック"/>
                <a:cs typeface="Calibri"/>
              </a:rPr>
              <a:t>56,919</a:t>
            </a:r>
            <a:r>
              <a:rPr lang="ja-JP" sz="3000">
                <a:ea typeface="ＭＳ Ｐゴシック"/>
                <a:cs typeface="Calibri"/>
              </a:rPr>
              <a:t>店　（</a:t>
            </a:r>
            <a:r>
              <a:rPr lang="en-US" altLang="ja-JP" sz="3000">
                <a:ea typeface="ＭＳ Ｐゴシック"/>
                <a:cs typeface="Calibri"/>
              </a:rPr>
              <a:t>2022</a:t>
            </a:r>
            <a:r>
              <a:rPr lang="ja-JP" sz="3000">
                <a:ea typeface="ＭＳ Ｐゴシック"/>
                <a:cs typeface="Calibri"/>
              </a:rPr>
              <a:t>年</a:t>
            </a:r>
            <a:r>
              <a:rPr lang="en-US" altLang="ja-JP" sz="3000">
                <a:ea typeface="ＭＳ Ｐゴシック"/>
                <a:cs typeface="Calibri"/>
              </a:rPr>
              <a:t>1</a:t>
            </a:r>
            <a:r>
              <a:rPr lang="ja-JP" sz="3000">
                <a:ea typeface="ＭＳ Ｐゴシック"/>
                <a:cs typeface="Calibri"/>
              </a:rPr>
              <a:t>月時点）　　　　</a:t>
            </a:r>
            <a:endParaRPr lang="ja-JP" altLang="en-US" sz="1700">
              <a:solidFill>
                <a:srgbClr val="000000"/>
              </a:solidFill>
              <a:ea typeface="ＭＳ Ｐゴシック"/>
              <a:cs typeface="Calibri"/>
            </a:endParaRPr>
          </a:p>
          <a:p>
            <a:r>
              <a:rPr lang="ja-JP" altLang="en-US" sz="3100">
                <a:solidFill>
                  <a:srgbClr val="404040"/>
                </a:solidFill>
                <a:ea typeface="ＭＳ Ｐゴシック"/>
                <a:cs typeface="Calibri"/>
              </a:rPr>
              <a:t>店舗数の</a:t>
            </a:r>
            <a:r>
              <a:rPr lang="en-US" altLang="ja-JP" sz="3100">
                <a:solidFill>
                  <a:srgbClr val="404040"/>
                </a:solidFill>
                <a:ea typeface="Calibri"/>
                <a:cs typeface="Calibri"/>
              </a:rPr>
              <a:t>1</a:t>
            </a:r>
            <a:r>
              <a:rPr lang="ja-JP" altLang="en-US" sz="3100">
                <a:solidFill>
                  <a:srgbClr val="404040"/>
                </a:solidFill>
                <a:ea typeface="ＭＳ Ｐゴシック"/>
                <a:cs typeface="Calibri"/>
              </a:rPr>
              <a:t>％が使ってくれたとしたら、、、</a:t>
            </a:r>
            <a:endParaRPr lang="ja-JP" sz="3000">
              <a:solidFill>
                <a:srgbClr val="404040"/>
              </a:solidFill>
              <a:ea typeface="ＭＳ Ｐゴシック"/>
              <a:cs typeface="Calibri"/>
            </a:endParaRPr>
          </a:p>
          <a:p>
            <a:endParaRPr lang="ja-JP" sz="1900">
              <a:solidFill>
                <a:srgbClr val="000000"/>
              </a:solidFill>
              <a:ea typeface="ＭＳ Ｐゴシック"/>
              <a:cs typeface="Calibri"/>
            </a:endParaRPr>
          </a:p>
          <a:p>
            <a:r>
              <a:rPr lang="ja-JP" altLang="en-US" sz="2400">
                <a:ea typeface="ＭＳ Ｐゴシック"/>
                <a:cs typeface="Calibri"/>
              </a:rPr>
              <a:t>569（店）×3000（円/台）＝</a:t>
            </a:r>
            <a:r>
              <a:rPr lang="ja-JP" sz="2400" b="1">
                <a:ea typeface="+mn-lt"/>
                <a:cs typeface="+mn-lt"/>
              </a:rPr>
              <a:t>1,707,000</a:t>
            </a:r>
            <a:r>
              <a:rPr lang="ja-JP" altLang="en-US" sz="2400" b="1">
                <a:ea typeface="+mn-lt"/>
                <a:cs typeface="+mn-lt"/>
              </a:rPr>
              <a:t>（円/月）</a:t>
            </a:r>
            <a:endParaRPr lang="ja-JP" b="1"/>
          </a:p>
          <a:p>
            <a:endParaRPr lang="ja-JP" altLang="en-US" sz="2400">
              <a:ea typeface="ＭＳ Ｐゴシック"/>
              <a:cs typeface="Calibri"/>
            </a:endParaRPr>
          </a:p>
          <a:p>
            <a:r>
              <a:rPr lang="ja-JP" altLang="en-US" sz="2400">
                <a:ea typeface="ＭＳ Ｐゴシック"/>
                <a:cs typeface="Calibri"/>
              </a:rPr>
              <a:t>6,000,000（円）　÷　1,707,000（円/月）　＝　</a:t>
            </a:r>
            <a:r>
              <a:rPr lang="ja-JP" sz="4000" u="sng">
                <a:ea typeface="+mn-lt"/>
                <a:cs typeface="+mn-lt"/>
              </a:rPr>
              <a:t>3.5</a:t>
            </a:r>
            <a:r>
              <a:rPr lang="ja-JP" altLang="en-US" sz="4000" u="sng">
                <a:ea typeface="+mn-lt"/>
                <a:cs typeface="+mn-lt"/>
              </a:rPr>
              <a:t>（月）</a:t>
            </a:r>
          </a:p>
          <a:p>
            <a:endParaRPr lang="ja-JP" altLang="en-US" sz="4000" u="sng">
              <a:ea typeface="+mn-lt"/>
              <a:cs typeface="+mn-lt"/>
            </a:endParaRPr>
          </a:p>
          <a:p>
            <a:r>
              <a:rPr lang="ja-JP" altLang="en-US" sz="4000">
                <a:ea typeface="+mn-lt"/>
                <a:cs typeface="+mn-lt"/>
              </a:rPr>
              <a:t>　　　　　　　　　約</a:t>
            </a:r>
            <a:r>
              <a:rPr lang="ja-JP" altLang="en-US" sz="5700">
                <a:solidFill>
                  <a:srgbClr val="FF0000"/>
                </a:solidFill>
                <a:ea typeface="+mn-lt"/>
                <a:cs typeface="+mn-lt"/>
              </a:rPr>
              <a:t>4</a:t>
            </a:r>
            <a:r>
              <a:rPr lang="ja-JP" altLang="en-US" sz="4000">
                <a:ea typeface="+mn-lt"/>
                <a:cs typeface="+mn-lt"/>
              </a:rPr>
              <a:t>か月で回収可能</a:t>
            </a:r>
          </a:p>
          <a:p>
            <a:pPr marL="0" indent="0">
              <a:buNone/>
            </a:pPr>
            <a:endParaRPr lang="ja-JP" altLang="en-US">
              <a:ea typeface="+mn-lt"/>
              <a:cs typeface="+mn-lt"/>
            </a:endParaRPr>
          </a:p>
        </p:txBody>
      </p:sp>
      <p:sp>
        <p:nvSpPr>
          <p:cNvPr id="4" name="正方形/長方形 3">
            <a:extLst>
              <a:ext uri="{FF2B5EF4-FFF2-40B4-BE49-F238E27FC236}">
                <a16:creationId xmlns:a16="http://schemas.microsoft.com/office/drawing/2014/main" id="{6BEE9856-59BC-E467-E5E6-60D106D44AF4}"/>
              </a:ext>
            </a:extLst>
          </p:cNvPr>
          <p:cNvSpPr/>
          <p:nvPr/>
        </p:nvSpPr>
        <p:spPr>
          <a:xfrm>
            <a:off x="4661779" y="6028954"/>
            <a:ext cx="7239647" cy="323165"/>
          </a:xfrm>
          <a:prstGeom prst="rect">
            <a:avLst/>
          </a:prstGeom>
          <a:noFill/>
        </p:spPr>
        <p:txBody>
          <a:bodyPr wrap="square" lIns="91440" tIns="45720" rIns="91440" bIns="45720">
            <a:spAutoFit/>
          </a:bodyPr>
          <a:lstStyle/>
          <a:p>
            <a:pPr algn="ctr"/>
            <a:r>
              <a:rPr lang="en-US" altLang="ja-JP" sz="1500" b="0" cap="none" spc="0">
                <a:ln w="0"/>
                <a:solidFill>
                  <a:schemeClr val="tx1"/>
                </a:solidFill>
                <a:effectLst>
                  <a:outerShdw blurRad="38100" dist="19050" dir="2700000" algn="tl" rotWithShape="0">
                    <a:schemeClr val="dk1">
                      <a:alpha val="40000"/>
                    </a:schemeClr>
                  </a:outerShdw>
                </a:effectLst>
                <a:ea typeface="Calibri"/>
                <a:cs typeface="Calibri"/>
              </a:rPr>
              <a:t>[6]</a:t>
            </a:r>
            <a:r>
              <a:rPr lang="ja-JP" altLang="en-US" sz="1500" b="0" cap="none" spc="0">
                <a:ln w="0"/>
                <a:solidFill>
                  <a:schemeClr val="tx1"/>
                </a:solidFill>
                <a:effectLst>
                  <a:outerShdw blurRad="38100" dist="19050" dir="2700000" algn="tl" rotWithShape="0">
                    <a:schemeClr val="dk1">
                      <a:alpha val="40000"/>
                    </a:schemeClr>
                  </a:outerShdw>
                </a:effectLst>
                <a:ea typeface="ＭＳ Ｐゴシック"/>
                <a:cs typeface="Calibri"/>
              </a:rPr>
              <a:t>日本ソフト販売株式会社 </a:t>
            </a:r>
            <a:r>
              <a:rPr lang="en-US" altLang="ja-JP" sz="1500" b="0" cap="none" spc="0">
                <a:ln w="0"/>
                <a:solidFill>
                  <a:schemeClr val="tx1"/>
                </a:solidFill>
                <a:effectLst>
                  <a:outerShdw blurRad="38100" dist="19050" dir="2700000" algn="tl" rotWithShape="0">
                    <a:schemeClr val="dk1">
                      <a:alpha val="40000"/>
                    </a:schemeClr>
                  </a:outerShdw>
                </a:effectLst>
                <a:latin typeface="Calibri"/>
                <a:ea typeface="Calibri"/>
                <a:cs typeface="Calibri"/>
                <a:hlinkClick r:id="rId2">
                  <a:extLst>
                    <a:ext uri="{A12FA001-AC4F-418D-AE19-62706E023703}">
                      <ahyp:hlinkClr xmlns:ahyp="http://schemas.microsoft.com/office/drawing/2018/hyperlinkcolor" val="tx"/>
                    </a:ext>
                  </a:extLst>
                </a:hlinkClick>
              </a:rPr>
              <a:t>【2022</a:t>
            </a:r>
            <a:r>
              <a:rPr lang="ja-JP" altLang="en-US" sz="1500" b="0" cap="none" spc="0">
                <a:ln w="0"/>
                <a:solidFill>
                  <a:schemeClr val="tx1"/>
                </a:solidFill>
                <a:effectLst>
                  <a:outerShdw blurRad="38100" dist="19050" dir="2700000" algn="tl" rotWithShape="0">
                    <a:schemeClr val="dk1">
                      <a:alpha val="40000"/>
                    </a:schemeClr>
                  </a:outerShdw>
                </a:effectLst>
                <a:latin typeface="Calibri"/>
                <a:ea typeface="ＭＳ Ｐゴシック"/>
                <a:cs typeface="Calibri"/>
                <a:hlinkClick r:id="rId2">
                  <a:extLst>
                    <a:ext uri="{A12FA001-AC4F-418D-AE19-62706E023703}">
                      <ahyp:hlinkClr xmlns:ahyp="http://schemas.microsoft.com/office/drawing/2018/hyperlinkcolor" val="tx"/>
                    </a:ext>
                  </a:extLst>
                </a:hlinkClick>
              </a:rPr>
              <a:t>年版</a:t>
            </a:r>
            <a:r>
              <a:rPr lang="en-US" altLang="ja-JP" sz="1500" b="0" cap="none" spc="0">
                <a:ln w="0"/>
                <a:solidFill>
                  <a:schemeClr val="tx1"/>
                </a:solidFill>
                <a:effectLst>
                  <a:outerShdw blurRad="38100" dist="19050" dir="2700000" algn="tl" rotWithShape="0">
                    <a:schemeClr val="dk1">
                      <a:alpha val="40000"/>
                    </a:schemeClr>
                  </a:outerShdw>
                </a:effectLst>
                <a:latin typeface="Calibri"/>
                <a:ea typeface="Calibri"/>
                <a:cs typeface="Calibri"/>
                <a:hlinkClick r:id="rId2">
                  <a:extLst>
                    <a:ext uri="{A12FA001-AC4F-418D-AE19-62706E023703}">
                      <ahyp:hlinkClr xmlns:ahyp="http://schemas.microsoft.com/office/drawing/2018/hyperlinkcolor" val="tx"/>
                    </a:ext>
                  </a:extLst>
                </a:hlinkClick>
              </a:rPr>
              <a:t>】</a:t>
            </a:r>
            <a:r>
              <a:rPr lang="ja-JP" altLang="en-US" sz="1500" b="0" cap="none" spc="0">
                <a:ln w="0"/>
                <a:solidFill>
                  <a:schemeClr val="tx1"/>
                </a:solidFill>
                <a:effectLst>
                  <a:outerShdw blurRad="38100" dist="19050" dir="2700000" algn="tl" rotWithShape="0">
                    <a:schemeClr val="dk1">
                      <a:alpha val="40000"/>
                    </a:schemeClr>
                  </a:outerShdw>
                </a:effectLst>
                <a:latin typeface="Calibri"/>
                <a:ea typeface="ＭＳ Ｐゴシック"/>
                <a:cs typeface="Calibri"/>
                <a:hlinkClick r:id="rId2">
                  <a:extLst>
                    <a:ext uri="{A12FA001-AC4F-418D-AE19-62706E023703}">
                      <ahyp:hlinkClr xmlns:ahyp="http://schemas.microsoft.com/office/drawing/2018/hyperlinkcolor" val="tx"/>
                    </a:ext>
                  </a:extLst>
                </a:hlinkClick>
              </a:rPr>
              <a:t>コンビニエンスストアの店舗数ランキング</a:t>
            </a:r>
            <a:endParaRPr lang="en-US" altLang="ja-JP" sz="1500" b="0" cap="none" spc="0">
              <a:ln w="0"/>
              <a:solidFill>
                <a:schemeClr val="tx1"/>
              </a:solidFill>
              <a:effectLst>
                <a:outerShdw blurRad="38100" dist="19050" dir="2700000" algn="tl" rotWithShape="0">
                  <a:schemeClr val="dk1">
                    <a:alpha val="40000"/>
                  </a:schemeClr>
                </a:outerShdw>
              </a:effectLst>
              <a:latin typeface="Calibri"/>
              <a:ea typeface="ＭＳ Ｐゴシック"/>
              <a:cs typeface="Calibri"/>
            </a:endParaRPr>
          </a:p>
        </p:txBody>
      </p:sp>
      <p:sp>
        <p:nvSpPr>
          <p:cNvPr id="5" name="スライド番号プレースホルダー 4">
            <a:extLst>
              <a:ext uri="{FF2B5EF4-FFF2-40B4-BE49-F238E27FC236}">
                <a16:creationId xmlns:a16="http://schemas.microsoft.com/office/drawing/2014/main" id="{C14F030A-E41C-3E3B-EA0F-05D2A1D3B653}"/>
              </a:ext>
            </a:extLst>
          </p:cNvPr>
          <p:cNvSpPr>
            <a:spLocks noGrp="1"/>
          </p:cNvSpPr>
          <p:nvPr>
            <p:ph type="sldNum" sz="quarter" idx="12"/>
          </p:nvPr>
        </p:nvSpPr>
        <p:spPr/>
        <p:txBody>
          <a:bodyPr/>
          <a:lstStyle/>
          <a:p>
            <a:fld id="{EC155ABA-21CB-442B-9922-400946C71349}" type="slidenum">
              <a:rPr kumimoji="1" lang="ja-JP" altLang="en-US" smtClean="0"/>
              <a:t>21</a:t>
            </a:fld>
            <a:endParaRPr lang="ja-JP" altLang="en-US"/>
          </a:p>
        </p:txBody>
      </p:sp>
    </p:spTree>
    <p:extLst>
      <p:ext uri="{BB962C8B-B14F-4D97-AF65-F5344CB8AC3E}">
        <p14:creationId xmlns:p14="http://schemas.microsoft.com/office/powerpoint/2010/main" val="40538592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kumimoji="1" lang="ja-JP" altLang="en-US"/>
              <a:t>課題</a:t>
            </a:r>
          </a:p>
        </p:txBody>
      </p:sp>
      <p:sp>
        <p:nvSpPr>
          <p:cNvPr id="3" name="コンテンツ プレースホルダー 2">
            <a:extLst>
              <a:ext uri="{FF2B5EF4-FFF2-40B4-BE49-F238E27FC236}">
                <a16:creationId xmlns:a16="http://schemas.microsoft.com/office/drawing/2014/main" id="{32FE9919-AEF6-4278-8D18-84647FDA27C8}"/>
              </a:ext>
            </a:extLst>
          </p:cNvPr>
          <p:cNvSpPr>
            <a:spLocks noGrp="1"/>
          </p:cNvSpPr>
          <p:nvPr>
            <p:ph idx="1"/>
          </p:nvPr>
        </p:nvSpPr>
        <p:spPr/>
        <p:txBody>
          <a:bodyPr vert="horz" lIns="0" tIns="45720" rIns="0" bIns="45720" rtlCol="0" anchor="t">
            <a:normAutofit/>
          </a:bodyPr>
          <a:lstStyle/>
          <a:p>
            <a:pPr marL="0" indent="0">
              <a:buNone/>
            </a:pPr>
            <a:endParaRPr lang="ja-JP" sz="2600">
              <a:latin typeface="MS Mincho"/>
              <a:ea typeface="MS Mincho"/>
              <a:cs typeface="Calibri" panose="020F0502020204030204"/>
            </a:endParaRPr>
          </a:p>
          <a:p>
            <a:pPr>
              <a:buFont typeface="Arial" panose="020F0502020204030204" pitchFamily="34" charset="0"/>
              <a:buChar char="•"/>
            </a:pPr>
            <a:r>
              <a:rPr lang="ja-JP" altLang="en-US" sz="2600" b="1">
                <a:latin typeface="MS Mincho"/>
                <a:ea typeface="MS Mincho"/>
              </a:rPr>
              <a:t> </a:t>
            </a:r>
            <a:r>
              <a:rPr lang="ja-JP" sz="2600" b="1">
                <a:latin typeface="MS Mincho"/>
                <a:ea typeface="MS Mincho"/>
              </a:rPr>
              <a:t>廃棄のデータの提供</a:t>
            </a:r>
            <a:endParaRPr lang="ja-JP" b="1">
              <a:ea typeface="ＭＳ Ｐゴシック"/>
              <a:cs typeface="Calibri" panose="020F0502020204030204"/>
            </a:endParaRPr>
          </a:p>
          <a:p>
            <a:pPr>
              <a:buFont typeface="Arial" panose="020F0502020204030204" pitchFamily="34" charset="0"/>
              <a:buChar char="•"/>
            </a:pPr>
            <a:endParaRPr lang="ja-JP" altLang="en-US" sz="2600" b="1">
              <a:latin typeface="MS Mincho"/>
              <a:ea typeface="MS Mincho"/>
              <a:cs typeface="Calibri"/>
            </a:endParaRPr>
          </a:p>
          <a:p>
            <a:pPr>
              <a:buFont typeface="Arial" panose="020F0502020204030204" pitchFamily="34" charset="0"/>
              <a:buChar char="•"/>
            </a:pPr>
            <a:r>
              <a:rPr lang="en-US" altLang="ja-JP" sz="2600" b="1">
                <a:latin typeface="MS Mincho"/>
                <a:ea typeface="MS Mincho"/>
                <a:cs typeface="Calibri"/>
              </a:rPr>
              <a:t> </a:t>
            </a:r>
            <a:r>
              <a:rPr lang="en-US" altLang="ja-JP" sz="2600" b="1" err="1">
                <a:latin typeface="MS Mincho"/>
                <a:ea typeface="MS Mincho"/>
                <a:cs typeface="Calibri"/>
              </a:rPr>
              <a:t>コンビニにおけるデジタルサイネージの普及</a:t>
            </a:r>
            <a:endParaRPr lang="en-US" altLang="ja-JP" sz="2600" b="1">
              <a:latin typeface="MS Mincho"/>
              <a:ea typeface="MS Mincho"/>
              <a:cs typeface="Calibri"/>
            </a:endParaRPr>
          </a:p>
          <a:p>
            <a:pPr marL="0" indent="0">
              <a:buNone/>
            </a:pPr>
            <a:endParaRPr lang="ja-JP" altLang="en-US">
              <a:ea typeface="ＭＳ Ｐゴシック"/>
              <a:cs typeface="Calibri"/>
            </a:endParaRPr>
          </a:p>
        </p:txBody>
      </p:sp>
      <p:sp>
        <p:nvSpPr>
          <p:cNvPr id="4" name="スライド番号プレースホルダー 3">
            <a:extLst>
              <a:ext uri="{FF2B5EF4-FFF2-40B4-BE49-F238E27FC236}">
                <a16:creationId xmlns:a16="http://schemas.microsoft.com/office/drawing/2014/main" id="{AF9826DF-BAA9-38B0-0178-5C3C294B08F7}"/>
              </a:ext>
            </a:extLst>
          </p:cNvPr>
          <p:cNvSpPr>
            <a:spLocks noGrp="1"/>
          </p:cNvSpPr>
          <p:nvPr>
            <p:ph type="sldNum" sz="quarter" idx="12"/>
          </p:nvPr>
        </p:nvSpPr>
        <p:spPr/>
        <p:txBody>
          <a:bodyPr/>
          <a:lstStyle/>
          <a:p>
            <a:fld id="{EC155ABA-21CB-442B-9922-400946C71349}" type="slidenum">
              <a:rPr kumimoji="1" lang="ja-JP" altLang="en-US" smtClean="0"/>
              <a:t>22</a:t>
            </a:fld>
            <a:endParaRPr lang="ja-JP" altLang="en-US"/>
          </a:p>
        </p:txBody>
      </p:sp>
    </p:spTree>
    <p:extLst>
      <p:ext uri="{BB962C8B-B14F-4D97-AF65-F5344CB8AC3E}">
        <p14:creationId xmlns:p14="http://schemas.microsoft.com/office/powerpoint/2010/main" val="2725083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E673072-4C99-5F2A-4128-A7EE5C9274FA}"/>
              </a:ext>
            </a:extLst>
          </p:cNvPr>
          <p:cNvSpPr>
            <a:spLocks noGrp="1"/>
          </p:cNvSpPr>
          <p:nvPr>
            <p:ph type="title"/>
          </p:nvPr>
        </p:nvSpPr>
        <p:spPr/>
        <p:txBody>
          <a:bodyPr/>
          <a:lstStyle/>
          <a:p>
            <a:r>
              <a:rPr kumimoji="1" lang="ja-JP" altLang="en-US"/>
              <a:t>今後の展望</a:t>
            </a:r>
          </a:p>
        </p:txBody>
      </p:sp>
      <p:sp>
        <p:nvSpPr>
          <p:cNvPr id="3" name="コンテンツ プレースホルダー 2">
            <a:extLst>
              <a:ext uri="{FF2B5EF4-FFF2-40B4-BE49-F238E27FC236}">
                <a16:creationId xmlns:a16="http://schemas.microsoft.com/office/drawing/2014/main" id="{DB601C52-7232-B67C-0BA5-12E6107BF0A4}"/>
              </a:ext>
            </a:extLst>
          </p:cNvPr>
          <p:cNvSpPr>
            <a:spLocks noGrp="1"/>
          </p:cNvSpPr>
          <p:nvPr>
            <p:ph idx="1"/>
          </p:nvPr>
        </p:nvSpPr>
        <p:spPr/>
        <p:txBody>
          <a:bodyPr>
            <a:normAutofit lnSpcReduction="10000"/>
          </a:bodyPr>
          <a:lstStyle/>
          <a:p>
            <a:r>
              <a:rPr kumimoji="1" lang="ja-JP" altLang="en-US" sz="2600" b="1"/>
              <a:t>廃棄セーバーの活用条件</a:t>
            </a:r>
            <a:endParaRPr kumimoji="1" lang="en-US" altLang="ja-JP" sz="2600" b="1"/>
          </a:p>
          <a:p>
            <a:pPr>
              <a:buFont typeface="Wingdings" panose="05000000000000000000" pitchFamily="2" charset="2"/>
              <a:buChar char="l"/>
            </a:pPr>
            <a:r>
              <a:rPr lang="ja-JP" altLang="en-US"/>
              <a:t>廃棄商品があること</a:t>
            </a:r>
            <a:endParaRPr lang="en-US" altLang="ja-JP"/>
          </a:p>
          <a:p>
            <a:pPr>
              <a:buFont typeface="Wingdings" panose="05000000000000000000" pitchFamily="2" charset="2"/>
              <a:buChar char="l"/>
            </a:pPr>
            <a:r>
              <a:rPr lang="ja-JP" altLang="en-US"/>
              <a:t>廃棄前に値引きされること</a:t>
            </a:r>
            <a:endParaRPr lang="en-US" altLang="ja-JP"/>
          </a:p>
          <a:p>
            <a:pPr>
              <a:buFont typeface="Wingdings" panose="05000000000000000000" pitchFamily="2" charset="2"/>
              <a:buChar char="l"/>
            </a:pPr>
            <a:r>
              <a:rPr lang="ja-JP" altLang="en-US"/>
              <a:t>値引き商品の存在が認知されていないこと</a:t>
            </a:r>
            <a:endParaRPr lang="en-US" altLang="ja-JP"/>
          </a:p>
          <a:p>
            <a:pPr>
              <a:buFont typeface="Wingdings" panose="05000000000000000000" pitchFamily="2" charset="2"/>
              <a:buChar char="l"/>
            </a:pPr>
            <a:r>
              <a:rPr kumimoji="1" lang="ja-JP" altLang="en-US" sz="2000"/>
              <a:t>値引き商品購入の意義が伝わっていないこと</a:t>
            </a:r>
            <a:endParaRPr kumimoji="1" lang="en-US" altLang="ja-JP" sz="2000"/>
          </a:p>
          <a:p>
            <a:pPr marL="0" indent="0">
              <a:buNone/>
            </a:pPr>
            <a:r>
              <a:rPr kumimoji="1" lang="ja-JP" altLang="en-US" sz="2000" b="1"/>
              <a:t>例</a:t>
            </a:r>
            <a:endParaRPr lang="en-US" altLang="ja-JP"/>
          </a:p>
          <a:p>
            <a:pPr>
              <a:buFont typeface="Wingdings" panose="05000000000000000000" pitchFamily="2" charset="2"/>
              <a:buChar char="l"/>
            </a:pPr>
            <a:r>
              <a:rPr lang="ja-JP" altLang="en-US"/>
              <a:t>コンビニ</a:t>
            </a:r>
            <a:endParaRPr lang="en-US" altLang="ja-JP"/>
          </a:p>
          <a:p>
            <a:pPr>
              <a:buFont typeface="Wingdings" panose="05000000000000000000" pitchFamily="2" charset="2"/>
              <a:buChar char="l"/>
            </a:pPr>
            <a:r>
              <a:rPr lang="ja-JP" altLang="en-US"/>
              <a:t>ミスタードーナツ</a:t>
            </a:r>
            <a:endParaRPr lang="en-US" altLang="ja-JP"/>
          </a:p>
          <a:p>
            <a:pPr>
              <a:buFont typeface="Wingdings" panose="05000000000000000000" pitchFamily="2" charset="2"/>
              <a:buChar char="l"/>
            </a:pPr>
            <a:r>
              <a:rPr lang="ja-JP" altLang="en-US"/>
              <a:t>スーパーマーケット</a:t>
            </a:r>
            <a:endParaRPr lang="en-US" altLang="ja-JP"/>
          </a:p>
          <a:p>
            <a:pPr>
              <a:buFont typeface="Wingdings" panose="05000000000000000000" pitchFamily="2" charset="2"/>
              <a:buChar char="l"/>
            </a:pPr>
            <a:endParaRPr lang="en-US" altLang="ja-JP"/>
          </a:p>
          <a:p>
            <a:pPr>
              <a:buFont typeface="Wingdings" panose="05000000000000000000" pitchFamily="2" charset="2"/>
              <a:buChar char="l"/>
            </a:pPr>
            <a:endParaRPr lang="en-US" altLang="ja-JP"/>
          </a:p>
          <a:p>
            <a:pPr>
              <a:buFont typeface="Wingdings" panose="05000000000000000000" pitchFamily="2" charset="2"/>
              <a:buChar char="l"/>
            </a:pPr>
            <a:endParaRPr lang="en-US" altLang="ja-JP"/>
          </a:p>
          <a:p>
            <a:endParaRPr kumimoji="1" lang="ja-JP" altLang="en-US"/>
          </a:p>
        </p:txBody>
      </p:sp>
      <p:sp>
        <p:nvSpPr>
          <p:cNvPr id="4" name="スライド番号プレースホルダー 3">
            <a:extLst>
              <a:ext uri="{FF2B5EF4-FFF2-40B4-BE49-F238E27FC236}">
                <a16:creationId xmlns:a16="http://schemas.microsoft.com/office/drawing/2014/main" id="{AD98F8D2-572F-2326-F829-F0C46918E729}"/>
              </a:ext>
            </a:extLst>
          </p:cNvPr>
          <p:cNvSpPr>
            <a:spLocks noGrp="1"/>
          </p:cNvSpPr>
          <p:nvPr>
            <p:ph type="sldNum" sz="quarter" idx="12"/>
          </p:nvPr>
        </p:nvSpPr>
        <p:spPr/>
        <p:txBody>
          <a:bodyPr/>
          <a:lstStyle/>
          <a:p>
            <a:fld id="{EC155ABA-21CB-442B-9922-400946C71349}" type="slidenum">
              <a:rPr kumimoji="1" lang="ja-JP" altLang="en-US" smtClean="0"/>
              <a:t>23</a:t>
            </a:fld>
            <a:endParaRPr kumimoji="1" lang="ja-JP" altLang="en-US"/>
          </a:p>
        </p:txBody>
      </p:sp>
    </p:spTree>
    <p:extLst>
      <p:ext uri="{BB962C8B-B14F-4D97-AF65-F5344CB8AC3E}">
        <p14:creationId xmlns:p14="http://schemas.microsoft.com/office/powerpoint/2010/main" val="39073394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36FE1F-FDC4-7F74-D484-E5DBA44FB9FF}"/>
              </a:ext>
            </a:extLst>
          </p:cNvPr>
          <p:cNvSpPr>
            <a:spLocks noGrp="1"/>
          </p:cNvSpPr>
          <p:nvPr>
            <p:ph type="title"/>
          </p:nvPr>
        </p:nvSpPr>
        <p:spPr/>
        <p:txBody>
          <a:bodyPr/>
          <a:lstStyle/>
          <a:p>
            <a:r>
              <a:rPr lang="ja-JP" altLang="en-US">
                <a:ea typeface="ＭＳ Ｐゴシック"/>
                <a:cs typeface="Calibri Light"/>
              </a:rPr>
              <a:t>まとめ</a:t>
            </a:r>
            <a:endParaRPr lang="ja-JP" altLang="en-US"/>
          </a:p>
        </p:txBody>
      </p:sp>
      <p:sp>
        <p:nvSpPr>
          <p:cNvPr id="3" name="コンテンツ プレースホルダー 2">
            <a:extLst>
              <a:ext uri="{FF2B5EF4-FFF2-40B4-BE49-F238E27FC236}">
                <a16:creationId xmlns:a16="http://schemas.microsoft.com/office/drawing/2014/main" id="{A131C396-CEA9-9C33-D0D8-07FAA78F2C92}"/>
              </a:ext>
            </a:extLst>
          </p:cNvPr>
          <p:cNvSpPr>
            <a:spLocks noGrp="1"/>
          </p:cNvSpPr>
          <p:nvPr>
            <p:ph idx="1"/>
          </p:nvPr>
        </p:nvSpPr>
        <p:spPr/>
        <p:txBody>
          <a:bodyPr vert="horz" lIns="0" tIns="45720" rIns="0" bIns="45720" rtlCol="0" anchor="t">
            <a:normAutofit/>
          </a:bodyPr>
          <a:lstStyle/>
          <a:p>
            <a:endParaRPr lang="ja-JP" altLang="en-US">
              <a:ea typeface="ＭＳ Ｐゴシック"/>
              <a:cs typeface="Calibri"/>
            </a:endParaRPr>
          </a:p>
          <a:p>
            <a:r>
              <a:rPr lang="ja-JP" altLang="en-US">
                <a:ea typeface="ＭＳ Ｐゴシック"/>
                <a:cs typeface="Calibri"/>
              </a:rPr>
              <a:t>コンテンツ名　廃棄セーバー</a:t>
            </a:r>
            <a:endParaRPr lang="ja-JP">
              <a:ea typeface="ＭＳ Ｐゴシック"/>
              <a:cs typeface="Calibri" panose="020F0502020204030204"/>
            </a:endParaRPr>
          </a:p>
          <a:p>
            <a:endParaRPr lang="ja-JP" altLang="en-US">
              <a:ea typeface="ＭＳ Ｐゴシック"/>
              <a:cs typeface="Calibri"/>
            </a:endParaRPr>
          </a:p>
          <a:p>
            <a:r>
              <a:rPr lang="ja-JP" altLang="en-US">
                <a:ea typeface="ＭＳ Ｐゴシック"/>
                <a:cs typeface="Calibri"/>
              </a:rPr>
              <a:t>目的　　　　　　コンビニのフードロス減少　</a:t>
            </a:r>
          </a:p>
          <a:p>
            <a:r>
              <a:rPr lang="ja-JP" altLang="en-US">
                <a:ea typeface="ＭＳ Ｐゴシック"/>
                <a:cs typeface="Calibri"/>
              </a:rPr>
              <a:t>　　　　　　　　　フードロス削減​の周知</a:t>
            </a:r>
          </a:p>
          <a:p>
            <a:r>
              <a:rPr lang="ja-JP" altLang="en-US">
                <a:ea typeface="ＭＳ Ｐゴシック"/>
                <a:cs typeface="Calibri"/>
              </a:rPr>
              <a:t>　　　　 　　　　　値引き商品の認知</a:t>
            </a:r>
          </a:p>
          <a:p>
            <a:endParaRPr lang="ja-JP" altLang="en-US">
              <a:ea typeface="ＭＳ Ｐゴシック"/>
              <a:cs typeface="Calibri"/>
            </a:endParaRPr>
          </a:p>
          <a:p>
            <a:pPr marL="0" indent="0">
              <a:buNone/>
            </a:pPr>
            <a:endParaRPr lang="ja-JP" altLang="en-US">
              <a:ea typeface="ＭＳ Ｐゴシック"/>
              <a:cs typeface="Calibri"/>
            </a:endParaRPr>
          </a:p>
          <a:p>
            <a:endParaRPr lang="ja-JP" altLang="en-US">
              <a:ea typeface="ＭＳ Ｐゴシック"/>
              <a:cs typeface="Calibri"/>
            </a:endParaRPr>
          </a:p>
          <a:p>
            <a:endParaRPr lang="ja-JP" altLang="en-US">
              <a:ea typeface="ＭＳ Ｐゴシック"/>
              <a:cs typeface="Calibri"/>
            </a:endParaRPr>
          </a:p>
        </p:txBody>
      </p:sp>
      <p:sp>
        <p:nvSpPr>
          <p:cNvPr id="4" name="スライド番号プレースホルダー 3">
            <a:extLst>
              <a:ext uri="{FF2B5EF4-FFF2-40B4-BE49-F238E27FC236}">
                <a16:creationId xmlns:a16="http://schemas.microsoft.com/office/drawing/2014/main" id="{53362907-2524-9D1F-2C00-E1117FE3663B}"/>
              </a:ext>
            </a:extLst>
          </p:cNvPr>
          <p:cNvSpPr>
            <a:spLocks noGrp="1"/>
          </p:cNvSpPr>
          <p:nvPr>
            <p:ph type="sldNum" sz="quarter" idx="12"/>
          </p:nvPr>
        </p:nvSpPr>
        <p:spPr/>
        <p:txBody>
          <a:bodyPr/>
          <a:lstStyle/>
          <a:p>
            <a:fld id="{EC155ABA-21CB-442B-9922-400946C71349}" type="slidenum">
              <a:rPr kumimoji="1" lang="ja-JP" altLang="en-US" smtClean="0"/>
              <a:t>24</a:t>
            </a:fld>
            <a:endParaRPr lang="ja-JP" altLang="en-US"/>
          </a:p>
        </p:txBody>
      </p:sp>
      <p:pic>
        <p:nvPicPr>
          <p:cNvPr id="12" name="図 11" descr="ダイアグラム&#10;&#10;説明は自動で生成されたものです">
            <a:extLst>
              <a:ext uri="{FF2B5EF4-FFF2-40B4-BE49-F238E27FC236}">
                <a16:creationId xmlns:a16="http://schemas.microsoft.com/office/drawing/2014/main" id="{06F4E8A9-2F4F-42D2-D91E-F63B3C033901}"/>
              </a:ext>
            </a:extLst>
          </p:cNvPr>
          <p:cNvPicPr>
            <a:picLocks noChangeAspect="1"/>
          </p:cNvPicPr>
          <p:nvPr/>
        </p:nvPicPr>
        <p:blipFill>
          <a:blip r:embed="rId2"/>
          <a:stretch>
            <a:fillRect/>
          </a:stretch>
        </p:blipFill>
        <p:spPr>
          <a:xfrm>
            <a:off x="5509054" y="2576058"/>
            <a:ext cx="6785919" cy="2848883"/>
          </a:xfrm>
          <a:prstGeom prst="rect">
            <a:avLst/>
          </a:prstGeom>
        </p:spPr>
      </p:pic>
      <p:pic>
        <p:nvPicPr>
          <p:cNvPr id="13" name="図 12">
            <a:extLst>
              <a:ext uri="{FF2B5EF4-FFF2-40B4-BE49-F238E27FC236}">
                <a16:creationId xmlns:a16="http://schemas.microsoft.com/office/drawing/2014/main" id="{54EC3540-3BBD-FA42-DD9B-84513EA0BABC}"/>
              </a:ext>
            </a:extLst>
          </p:cNvPr>
          <p:cNvPicPr>
            <a:picLocks noChangeAspect="1"/>
          </p:cNvPicPr>
          <p:nvPr/>
        </p:nvPicPr>
        <p:blipFill>
          <a:blip r:embed="rId3"/>
          <a:stretch>
            <a:fillRect/>
          </a:stretch>
        </p:blipFill>
        <p:spPr>
          <a:xfrm>
            <a:off x="1184314" y="4608722"/>
            <a:ext cx="2965375" cy="1634171"/>
          </a:xfrm>
          <a:prstGeom prst="rect">
            <a:avLst/>
          </a:prstGeom>
        </p:spPr>
      </p:pic>
    </p:spTree>
    <p:extLst>
      <p:ext uri="{BB962C8B-B14F-4D97-AF65-F5344CB8AC3E}">
        <p14:creationId xmlns:p14="http://schemas.microsoft.com/office/powerpoint/2010/main" val="27506803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kumimoji="1" lang="ja-JP" altLang="en-US"/>
              <a:t>参考文献</a:t>
            </a:r>
          </a:p>
        </p:txBody>
      </p:sp>
      <p:sp>
        <p:nvSpPr>
          <p:cNvPr id="3" name="コンテンツ プレースホルダー 2">
            <a:extLst>
              <a:ext uri="{FF2B5EF4-FFF2-40B4-BE49-F238E27FC236}">
                <a16:creationId xmlns:a16="http://schemas.microsoft.com/office/drawing/2014/main" id="{32FE9919-AEF6-4278-8D18-84647FDA27C8}"/>
              </a:ext>
            </a:extLst>
          </p:cNvPr>
          <p:cNvSpPr>
            <a:spLocks noGrp="1"/>
          </p:cNvSpPr>
          <p:nvPr>
            <p:ph idx="1"/>
          </p:nvPr>
        </p:nvSpPr>
        <p:spPr>
          <a:xfrm>
            <a:off x="1099191" y="1865787"/>
            <a:ext cx="10375899" cy="4023360"/>
          </a:xfrm>
        </p:spPr>
        <p:txBody>
          <a:bodyPr vert="horz" lIns="0" tIns="45720" rIns="0" bIns="45720" rtlCol="0" anchor="t">
            <a:normAutofit fontScale="92500" lnSpcReduction="10000"/>
          </a:bodyPr>
          <a:lstStyle/>
          <a:p>
            <a:r>
              <a:rPr lang="en-US" altLang="ja-JP">
                <a:ea typeface="ＭＳ Ｐゴシック"/>
                <a:cs typeface="Calibri"/>
              </a:rPr>
              <a:t>[1] </a:t>
            </a:r>
            <a:r>
              <a:rPr lang="ja-JP" altLang="en-US">
                <a:ea typeface="ＭＳ Ｐゴシック"/>
                <a:cs typeface="Calibri"/>
              </a:rPr>
              <a:t>吉野家　公式ホームページ</a:t>
            </a:r>
            <a:r>
              <a:rPr lang="ja-JP" altLang="en-US">
                <a:ea typeface="ＭＳ Ｐゴシック"/>
                <a:hlinkClick r:id="rId2"/>
              </a:rPr>
              <a:t>牛丼 </a:t>
            </a:r>
            <a:r>
              <a:rPr lang="en-US" altLang="ja-JP">
                <a:ea typeface="ＭＳ Ｐゴシック"/>
                <a:hlinkClick r:id="rId2"/>
              </a:rPr>
              <a:t>| </a:t>
            </a:r>
            <a:r>
              <a:rPr lang="ja-JP" altLang="en-US">
                <a:ea typeface="ＭＳ Ｐゴシック"/>
                <a:hlinkClick r:id="rId2"/>
              </a:rPr>
              <a:t>吉野家公式ホームページ </a:t>
            </a:r>
            <a:r>
              <a:rPr lang="en-US" altLang="ja-JP">
                <a:ea typeface="ＭＳ Ｐゴシック"/>
                <a:hlinkClick r:id="rId2"/>
              </a:rPr>
              <a:t>(yoshinoya.com)</a:t>
            </a:r>
            <a:r>
              <a:rPr lang="en-US" altLang="ja-JP">
                <a:ea typeface="ＭＳ Ｐゴシック"/>
                <a:cs typeface="Calibri"/>
              </a:rPr>
              <a:t> (2024</a:t>
            </a:r>
            <a:r>
              <a:rPr lang="ja-JP" altLang="en-US">
                <a:ea typeface="ＭＳ Ｐゴシック"/>
                <a:cs typeface="Calibri"/>
              </a:rPr>
              <a:t>年</a:t>
            </a:r>
            <a:r>
              <a:rPr lang="en-US" altLang="ja-JP">
                <a:ea typeface="ＭＳ Ｐゴシック"/>
                <a:cs typeface="Calibri"/>
              </a:rPr>
              <a:t>8</a:t>
            </a:r>
            <a:r>
              <a:rPr lang="ja-JP" altLang="en-US">
                <a:ea typeface="ＭＳ Ｐゴシック"/>
                <a:cs typeface="Calibri"/>
              </a:rPr>
              <a:t>月</a:t>
            </a:r>
            <a:r>
              <a:rPr lang="en-US" altLang="ja-JP">
                <a:ea typeface="ＭＳ Ｐゴシック"/>
                <a:cs typeface="Calibri"/>
              </a:rPr>
              <a:t>23参</a:t>
            </a:r>
            <a:r>
              <a:rPr lang="ja-JP" altLang="en-US">
                <a:ea typeface="ＭＳ Ｐゴシック"/>
                <a:cs typeface="Calibri"/>
              </a:rPr>
              <a:t>照</a:t>
            </a:r>
            <a:r>
              <a:rPr lang="en-US" altLang="ja-JP">
                <a:ea typeface="ＭＳ Ｐゴシック"/>
                <a:cs typeface="Calibri"/>
              </a:rPr>
              <a:t>)</a:t>
            </a:r>
            <a:endParaRPr kumimoji="1" lang="en-US" altLang="ja-JP">
              <a:ea typeface="ＭＳ Ｐゴシック"/>
            </a:endParaRPr>
          </a:p>
          <a:p>
            <a:r>
              <a:rPr kumimoji="1" lang="en-US" altLang="ja-JP">
                <a:ea typeface="ＭＳ Ｐゴシック"/>
              </a:rPr>
              <a:t>[</a:t>
            </a:r>
            <a:r>
              <a:rPr lang="en-US" altLang="ja-JP">
                <a:ea typeface="ＭＳ Ｐゴシック"/>
              </a:rPr>
              <a:t>2</a:t>
            </a:r>
            <a:r>
              <a:rPr kumimoji="1" lang="en-US" altLang="ja-JP">
                <a:ea typeface="ＭＳ Ｐゴシック"/>
              </a:rPr>
              <a:t>]</a:t>
            </a:r>
            <a:r>
              <a:rPr kumimoji="1" lang="ja-JP" altLang="en-US">
                <a:ea typeface="ＭＳ Ｐゴシック"/>
              </a:rPr>
              <a:t>環境省　</a:t>
            </a:r>
            <a:r>
              <a:rPr lang="ja-JP" altLang="en-US" b="0" i="0">
                <a:solidFill>
                  <a:srgbClr val="333333"/>
                </a:solidFill>
                <a:effectLst/>
                <a:highlight>
                  <a:srgbClr val="FFFFFF"/>
                </a:highlight>
                <a:latin typeface="Noto Sans JP"/>
                <a:ea typeface="ＭＳ Ｐゴシック"/>
              </a:rPr>
              <a:t>我が国の食品ロスの発生量の推計値（令和４年度）の公表について　</a:t>
            </a:r>
            <a:endParaRPr lang="en-US" altLang="ja-JP">
              <a:solidFill>
                <a:srgbClr val="404040"/>
              </a:solidFill>
              <a:latin typeface="Calibri" panose="020F0502020204030204"/>
              <a:ea typeface="ＭＳ Ｐゴシック"/>
              <a:cs typeface="Calibri" panose="020F0502020204030204"/>
            </a:endParaRPr>
          </a:p>
          <a:p>
            <a:r>
              <a:rPr lang="ja-JP" altLang="en-US">
                <a:ea typeface="ＭＳ Ｐゴシック"/>
                <a:hlinkClick r:id="rId3"/>
              </a:rPr>
              <a:t>我が国の食品ロスの発生量の推計値（令和４年度）の公表について </a:t>
            </a:r>
            <a:r>
              <a:rPr lang="en-US" altLang="ja-JP">
                <a:ea typeface="ＭＳ Ｐゴシック"/>
                <a:hlinkClick r:id="rId3"/>
              </a:rPr>
              <a:t>| </a:t>
            </a:r>
            <a:r>
              <a:rPr lang="ja-JP" altLang="en-US">
                <a:ea typeface="ＭＳ Ｐゴシック"/>
                <a:hlinkClick r:id="rId3"/>
              </a:rPr>
              <a:t>報道発表資料 </a:t>
            </a:r>
            <a:r>
              <a:rPr lang="en-US" altLang="ja-JP">
                <a:ea typeface="ＭＳ Ｐゴシック"/>
                <a:hlinkClick r:id="rId3"/>
              </a:rPr>
              <a:t>| </a:t>
            </a:r>
            <a:r>
              <a:rPr lang="ja-JP" altLang="en-US">
                <a:ea typeface="ＭＳ Ｐゴシック"/>
                <a:hlinkClick r:id="rId3"/>
              </a:rPr>
              <a:t>環境省 </a:t>
            </a:r>
            <a:r>
              <a:rPr lang="en-US" altLang="ja-JP">
                <a:ea typeface="ＭＳ Ｐゴシック"/>
                <a:hlinkClick r:id="rId3"/>
              </a:rPr>
              <a:t>(env.go.jp)</a:t>
            </a:r>
            <a:r>
              <a:rPr lang="en-US" altLang="ja-JP" b="0" i="0">
                <a:solidFill>
                  <a:srgbClr val="333333"/>
                </a:solidFill>
                <a:effectLst/>
                <a:highlight>
                  <a:srgbClr val="FFFFFF"/>
                </a:highlight>
                <a:latin typeface="Noto Sans JP"/>
                <a:ea typeface="ＭＳ Ｐゴシック"/>
              </a:rPr>
              <a:t> (2024</a:t>
            </a:r>
            <a:r>
              <a:rPr lang="ja-JP" altLang="en-US" b="0" i="0">
                <a:solidFill>
                  <a:srgbClr val="333333"/>
                </a:solidFill>
                <a:effectLst/>
                <a:highlight>
                  <a:srgbClr val="FFFFFF"/>
                </a:highlight>
                <a:latin typeface="Noto Sans JP"/>
                <a:ea typeface="ＭＳ Ｐゴシック"/>
              </a:rPr>
              <a:t>年</a:t>
            </a:r>
            <a:r>
              <a:rPr lang="en-US" altLang="ja-JP" b="0" i="0">
                <a:solidFill>
                  <a:srgbClr val="333333"/>
                </a:solidFill>
                <a:effectLst/>
                <a:highlight>
                  <a:srgbClr val="FFFFFF"/>
                </a:highlight>
                <a:latin typeface="Noto Sans JP"/>
                <a:ea typeface="ＭＳ Ｐゴシック"/>
              </a:rPr>
              <a:t>6</a:t>
            </a:r>
            <a:r>
              <a:rPr lang="ja-JP" altLang="en-US" b="0" i="0">
                <a:solidFill>
                  <a:srgbClr val="333333"/>
                </a:solidFill>
                <a:effectLst/>
                <a:highlight>
                  <a:srgbClr val="FFFFFF"/>
                </a:highlight>
                <a:latin typeface="Noto Sans JP"/>
                <a:ea typeface="ＭＳ Ｐゴシック"/>
              </a:rPr>
              <a:t>月</a:t>
            </a:r>
            <a:r>
              <a:rPr lang="en-US" altLang="ja-JP" b="0" i="0">
                <a:solidFill>
                  <a:srgbClr val="333333"/>
                </a:solidFill>
                <a:effectLst/>
                <a:highlight>
                  <a:srgbClr val="FFFFFF"/>
                </a:highlight>
                <a:latin typeface="Noto Sans JP"/>
                <a:ea typeface="ＭＳ Ｐゴシック"/>
              </a:rPr>
              <a:t>21</a:t>
            </a:r>
            <a:r>
              <a:rPr lang="ja-JP" altLang="en-US" b="0" i="0">
                <a:solidFill>
                  <a:srgbClr val="333333"/>
                </a:solidFill>
                <a:effectLst/>
                <a:highlight>
                  <a:srgbClr val="FFFFFF"/>
                </a:highlight>
                <a:latin typeface="Noto Sans JP"/>
                <a:ea typeface="ＭＳ Ｐゴシック"/>
              </a:rPr>
              <a:t>日更新</a:t>
            </a:r>
            <a:r>
              <a:rPr lang="en-US" altLang="ja-JP" b="0" i="0">
                <a:solidFill>
                  <a:srgbClr val="333333"/>
                </a:solidFill>
                <a:effectLst/>
                <a:highlight>
                  <a:srgbClr val="FFFFFF"/>
                </a:highlight>
                <a:latin typeface="Noto Sans JP"/>
                <a:ea typeface="ＭＳ Ｐゴシック"/>
              </a:rPr>
              <a:t>)</a:t>
            </a:r>
            <a:endParaRPr lang="en-US" altLang="ja-JP">
              <a:ea typeface="ＭＳ Ｐゴシック"/>
            </a:endParaRPr>
          </a:p>
          <a:p>
            <a:r>
              <a:rPr lang="en-US" altLang="ja-JP">
                <a:solidFill>
                  <a:srgbClr val="333333"/>
                </a:solidFill>
                <a:highlight>
                  <a:srgbClr val="FFFFFF"/>
                </a:highlight>
                <a:latin typeface="Noto Sans JP"/>
                <a:ea typeface="ＭＳ Ｐゴシック"/>
              </a:rPr>
              <a:t>[3] jiji.com</a:t>
            </a:r>
            <a:r>
              <a:rPr lang="ja-JP" altLang="en-US">
                <a:solidFill>
                  <a:srgbClr val="333333"/>
                </a:solidFill>
                <a:highlight>
                  <a:srgbClr val="FFFFFF"/>
                </a:highlight>
                <a:latin typeface="Noto Sans JP"/>
                <a:ea typeface="ＭＳ Ｐゴシック"/>
              </a:rPr>
              <a:t>　コンビニ各社、食品ロス削減に注力　２０５０年の目標達成に向け　　</a:t>
            </a:r>
            <a:r>
              <a:rPr lang="ja-JP" altLang="en-US">
                <a:ea typeface="ＭＳ Ｐゴシック"/>
                <a:hlinkClick r:id="rId4"/>
              </a:rPr>
              <a:t>コンビニ各社、食品ロス削減に注力　２０５０年の目標達成に向け：時事ドットコム </a:t>
            </a:r>
            <a:r>
              <a:rPr lang="en-US" altLang="ja-JP">
                <a:ea typeface="ＭＳ Ｐゴシック"/>
                <a:hlinkClick r:id="rId4"/>
              </a:rPr>
              <a:t>(jiji.com)</a:t>
            </a:r>
            <a:r>
              <a:rPr lang="ja-JP" altLang="en-US">
                <a:solidFill>
                  <a:srgbClr val="333333"/>
                </a:solidFill>
                <a:highlight>
                  <a:srgbClr val="FFFFFF"/>
                </a:highlight>
                <a:latin typeface="Noto Sans JP"/>
                <a:ea typeface="ＭＳ Ｐゴシック"/>
              </a:rPr>
              <a:t> （</a:t>
            </a:r>
            <a:r>
              <a:rPr lang="en-US" altLang="ja-JP">
                <a:solidFill>
                  <a:srgbClr val="333333"/>
                </a:solidFill>
                <a:highlight>
                  <a:srgbClr val="FFFFFF"/>
                </a:highlight>
                <a:latin typeface="Noto Sans JP"/>
                <a:ea typeface="ＭＳ Ｐゴシック"/>
              </a:rPr>
              <a:t>2021</a:t>
            </a:r>
            <a:r>
              <a:rPr lang="ja-JP" altLang="en-US">
                <a:solidFill>
                  <a:srgbClr val="333333"/>
                </a:solidFill>
                <a:highlight>
                  <a:srgbClr val="FFFFFF"/>
                </a:highlight>
                <a:latin typeface="Noto Sans JP"/>
                <a:ea typeface="ＭＳ Ｐゴシック"/>
              </a:rPr>
              <a:t>年</a:t>
            </a:r>
            <a:r>
              <a:rPr lang="en-US" altLang="ja-JP">
                <a:solidFill>
                  <a:srgbClr val="333333"/>
                </a:solidFill>
                <a:highlight>
                  <a:srgbClr val="FFFFFF"/>
                </a:highlight>
                <a:latin typeface="Noto Sans JP"/>
                <a:ea typeface="ＭＳ Ｐゴシック"/>
              </a:rPr>
              <a:t>7</a:t>
            </a:r>
            <a:r>
              <a:rPr lang="ja-JP" altLang="en-US">
                <a:solidFill>
                  <a:srgbClr val="333333"/>
                </a:solidFill>
                <a:highlight>
                  <a:srgbClr val="FFFFFF"/>
                </a:highlight>
                <a:latin typeface="Noto Sans JP"/>
                <a:ea typeface="ＭＳ Ｐゴシック"/>
              </a:rPr>
              <a:t>月</a:t>
            </a:r>
            <a:r>
              <a:rPr lang="en-US" altLang="ja-JP">
                <a:solidFill>
                  <a:srgbClr val="333333"/>
                </a:solidFill>
                <a:highlight>
                  <a:srgbClr val="FFFFFF"/>
                </a:highlight>
                <a:latin typeface="Noto Sans JP"/>
                <a:ea typeface="ＭＳ Ｐゴシック"/>
              </a:rPr>
              <a:t>13</a:t>
            </a:r>
            <a:r>
              <a:rPr lang="ja-JP" altLang="en-US">
                <a:solidFill>
                  <a:srgbClr val="333333"/>
                </a:solidFill>
                <a:highlight>
                  <a:srgbClr val="FFFFFF"/>
                </a:highlight>
                <a:latin typeface="Noto Sans JP"/>
                <a:ea typeface="ＭＳ Ｐゴシック"/>
              </a:rPr>
              <a:t>日更新）</a:t>
            </a:r>
            <a:endParaRPr lang="en-US" altLang="ja-JP">
              <a:solidFill>
                <a:srgbClr val="333333"/>
              </a:solidFill>
              <a:highlight>
                <a:srgbClr val="FFFFFF"/>
              </a:highlight>
              <a:latin typeface="Noto Sans JP"/>
              <a:ea typeface="ＭＳ Ｐゴシック"/>
            </a:endParaRPr>
          </a:p>
          <a:p>
            <a:r>
              <a:rPr lang="en-US" altLang="ja-JP">
                <a:solidFill>
                  <a:srgbClr val="333333"/>
                </a:solidFill>
                <a:highlight>
                  <a:srgbClr val="FFFFFF"/>
                </a:highlight>
                <a:ea typeface="ＭＳ Ｐゴシック"/>
                <a:cs typeface="Calibri"/>
              </a:rPr>
              <a:t>[4] </a:t>
            </a:r>
            <a:r>
              <a:rPr lang="en-US" altLang="ja-JP" err="1">
                <a:solidFill>
                  <a:srgbClr val="333333"/>
                </a:solidFill>
                <a:highlight>
                  <a:srgbClr val="FFFFFF"/>
                </a:highlight>
                <a:ea typeface="ＭＳ Ｐゴシック"/>
                <a:cs typeface="Calibri"/>
              </a:rPr>
              <a:t>ファミリーマート公式</a:t>
            </a:r>
            <a:r>
              <a:rPr lang="en-US" altLang="ja-JP" err="1">
                <a:solidFill>
                  <a:srgbClr val="333333"/>
                </a:solidFill>
                <a:highlight>
                  <a:srgbClr val="FFFFFF"/>
                </a:highlight>
                <a:ea typeface="ＭＳ Ｐゴシック"/>
                <a:cs typeface="+mn-lt"/>
              </a:rPr>
              <a:t>HP</a:t>
            </a:r>
            <a:r>
              <a:rPr lang="ja-JP" altLang="en-US">
                <a:solidFill>
                  <a:srgbClr val="333333"/>
                </a:solidFill>
                <a:highlight>
                  <a:srgbClr val="FFFFFF"/>
                </a:highlight>
                <a:ea typeface="ＭＳ Ｐゴシック"/>
                <a:cs typeface="+mn-lt"/>
              </a:rPr>
              <a:t>　</a:t>
            </a:r>
            <a:r>
              <a:rPr lang="ja-JP" altLang="ja-JP">
                <a:solidFill>
                  <a:srgbClr val="333333"/>
                </a:solidFill>
                <a:highlight>
                  <a:srgbClr val="FFFFFF"/>
                </a:highlight>
                <a:ea typeface="ＭＳ Ｐゴシック"/>
                <a:cs typeface="+mn-lt"/>
              </a:rPr>
              <a:t>　</a:t>
            </a:r>
            <a:r>
              <a:rPr lang="en-US" altLang="ja-JP" err="1">
                <a:solidFill>
                  <a:srgbClr val="333333"/>
                </a:solidFill>
                <a:highlight>
                  <a:srgbClr val="FFFFFF"/>
                </a:highlight>
                <a:ea typeface="+mn-lt"/>
                <a:cs typeface="+mn-lt"/>
                <a:hlinkClick r:id="rId5"/>
              </a:rPr>
              <a:t>ファミリーマート公式ウェブサイト</a:t>
            </a:r>
            <a:r>
              <a:rPr lang="en-US" altLang="ja-JP">
                <a:solidFill>
                  <a:srgbClr val="333333"/>
                </a:solidFill>
                <a:highlight>
                  <a:srgbClr val="FFFFFF"/>
                </a:highlight>
                <a:ea typeface="+mn-lt"/>
                <a:cs typeface="+mn-lt"/>
                <a:hlinkClick r:id="rId5"/>
              </a:rPr>
              <a:t> (family.co.jp)</a:t>
            </a:r>
            <a:r>
              <a:rPr lang="en-US" altLang="ja-JP">
                <a:solidFill>
                  <a:srgbClr val="333333"/>
                </a:solidFill>
                <a:highlight>
                  <a:srgbClr val="FFFFFF"/>
                </a:highlight>
                <a:ea typeface="+mn-lt"/>
                <a:cs typeface="+mn-lt"/>
              </a:rPr>
              <a:t>　（2024</a:t>
            </a:r>
            <a:r>
              <a:rPr lang="ja-JP" altLang="en-US">
                <a:solidFill>
                  <a:srgbClr val="333333"/>
                </a:solidFill>
                <a:highlight>
                  <a:srgbClr val="FFFFFF"/>
                </a:highlight>
                <a:ea typeface="+mn-lt"/>
                <a:cs typeface="+mn-lt"/>
              </a:rPr>
              <a:t>年8月23日参照</a:t>
            </a:r>
            <a:r>
              <a:rPr lang="en-US" altLang="ja-JP">
                <a:solidFill>
                  <a:srgbClr val="333333"/>
                </a:solidFill>
                <a:highlight>
                  <a:srgbClr val="FFFFFF"/>
                </a:highlight>
                <a:ea typeface="+mn-lt"/>
                <a:cs typeface="+mn-lt"/>
              </a:rPr>
              <a:t>）</a:t>
            </a:r>
            <a:endParaRPr lang="ja-JP" altLang="en-US">
              <a:solidFill>
                <a:srgbClr val="333333"/>
              </a:solidFill>
              <a:highlight>
                <a:srgbClr val="FFFFFF"/>
              </a:highlight>
              <a:latin typeface="Noto Sans JP"/>
              <a:ea typeface="ＭＳ Ｐゴシック" panose="020B0600070205080204" pitchFamily="34" charset="-128"/>
              <a:cs typeface="+mn-lt"/>
            </a:endParaRPr>
          </a:p>
          <a:p>
            <a:r>
              <a:rPr lang="ja-JP" altLang="en-US">
                <a:solidFill>
                  <a:srgbClr val="333333"/>
                </a:solidFill>
                <a:highlight>
                  <a:srgbClr val="FFFFFF"/>
                </a:highlight>
                <a:latin typeface="Noto Sans JP"/>
                <a:ea typeface="ＭＳ Ｐゴシック"/>
              </a:rPr>
              <a:t>[5]</a:t>
            </a:r>
            <a:r>
              <a:rPr lang="ja-JP" altLang="en-US">
                <a:solidFill>
                  <a:srgbClr val="333333"/>
                </a:solidFill>
                <a:highlight>
                  <a:srgbClr val="FFFFFF"/>
                </a:highlight>
                <a:latin typeface="Noto Sans JP"/>
                <a:ea typeface="ＭＳ Ｐゴシック"/>
                <a:cs typeface="+mn-lt"/>
              </a:rPr>
              <a:t> ロー</a:t>
            </a:r>
            <a:r>
              <a:rPr lang="ja-JP" altLang="en-US">
                <a:solidFill>
                  <a:srgbClr val="333333"/>
                </a:solidFill>
                <a:highlight>
                  <a:srgbClr val="FFFFFF"/>
                </a:highlight>
                <a:latin typeface="Noto Sans JP"/>
                <a:ea typeface="ＭＳ Ｐゴシック"/>
                <a:cs typeface="Calibri"/>
              </a:rPr>
              <a:t>ソン公式</a:t>
            </a:r>
            <a:r>
              <a:rPr lang="en-US" altLang="en-US">
                <a:solidFill>
                  <a:srgbClr val="333333"/>
                </a:solidFill>
                <a:highlight>
                  <a:srgbClr val="FFFFFF"/>
                </a:highlight>
                <a:latin typeface="Noto Sans JP"/>
                <a:ea typeface="ＭＳ Ｐゴシック"/>
                <a:cs typeface="Calibri"/>
              </a:rPr>
              <a:t>HP　</a:t>
            </a:r>
            <a:r>
              <a:rPr lang="en-US" altLang="ja-JP" err="1">
                <a:solidFill>
                  <a:srgbClr val="333333"/>
                </a:solidFill>
                <a:highlight>
                  <a:srgbClr val="FFFFFF"/>
                </a:highlight>
                <a:ea typeface="+mn-lt"/>
                <a:cs typeface="+mn-lt"/>
                <a:hlinkClick r:id="rId6"/>
              </a:rPr>
              <a:t>LAWSON｜ローソン公式サイト</a:t>
            </a:r>
            <a:r>
              <a:rPr lang="en-US" altLang="ja-JP">
                <a:solidFill>
                  <a:srgbClr val="333333"/>
                </a:solidFill>
                <a:highlight>
                  <a:srgbClr val="FFFFFF"/>
                </a:highlight>
                <a:ea typeface="+mn-lt"/>
                <a:cs typeface="+mn-lt"/>
              </a:rPr>
              <a:t>　（2024</a:t>
            </a:r>
            <a:r>
              <a:rPr lang="ja-JP" altLang="en-US">
                <a:solidFill>
                  <a:srgbClr val="333333"/>
                </a:solidFill>
                <a:highlight>
                  <a:srgbClr val="FFFFFF"/>
                </a:highlight>
                <a:ea typeface="+mn-lt"/>
                <a:cs typeface="+mn-lt"/>
              </a:rPr>
              <a:t>年8月23日参照</a:t>
            </a:r>
            <a:r>
              <a:rPr lang="en-US" altLang="ja-JP">
                <a:solidFill>
                  <a:srgbClr val="333333"/>
                </a:solidFill>
                <a:highlight>
                  <a:srgbClr val="FFFFFF"/>
                </a:highlight>
                <a:ea typeface="+mn-lt"/>
                <a:cs typeface="+mn-lt"/>
              </a:rPr>
              <a:t>）</a:t>
            </a:r>
            <a:endParaRPr lang="ja-JP" altLang="en-US">
              <a:solidFill>
                <a:srgbClr val="333333"/>
              </a:solidFill>
              <a:highlight>
                <a:srgbClr val="FFFFFF"/>
              </a:highlight>
              <a:latin typeface="Noto Sans JP"/>
              <a:ea typeface="ＭＳ Ｐゴシック" panose="020B0600070205080204" pitchFamily="34" charset="-128"/>
              <a:cs typeface="Calibri"/>
            </a:endParaRPr>
          </a:p>
          <a:p>
            <a:pPr marL="0" indent="0">
              <a:buNone/>
            </a:pPr>
            <a:r>
              <a:rPr lang="en-US" altLang="ja-JP">
                <a:solidFill>
                  <a:srgbClr val="404040"/>
                </a:solidFill>
                <a:latin typeface="Calibri"/>
                <a:ea typeface="Calibri"/>
                <a:cs typeface="Calibri"/>
              </a:rPr>
              <a:t>  [6</a:t>
            </a:r>
            <a:r>
              <a:rPr lang="en-US" altLang="ja-JP">
                <a:solidFill>
                  <a:srgbClr val="404040"/>
                </a:solidFill>
                <a:latin typeface="Calibri"/>
                <a:ea typeface="Calibri"/>
                <a:cs typeface="Calibri"/>
                <a:hlinkClick r:id="rId7">
                  <a:extLst>
                    <a:ext uri="{A12FA001-AC4F-418D-AE19-62706E023703}">
                      <ahyp:hlinkClr xmlns:ahyp="http://schemas.microsoft.com/office/drawing/2018/hyperlinkcolor" val="tx"/>
                    </a:ext>
                  </a:extLst>
                </a:hlinkClick>
              </a:rPr>
              <a:t>]【2022</a:t>
            </a:r>
            <a:r>
              <a:rPr lang="ja-JP" altLang="en-US">
                <a:solidFill>
                  <a:srgbClr val="404040"/>
                </a:solidFill>
                <a:latin typeface="Calibri"/>
                <a:ea typeface="ＭＳ Ｐゴシック"/>
                <a:cs typeface="Calibri"/>
                <a:hlinkClick r:id="rId7">
                  <a:extLst>
                    <a:ext uri="{A12FA001-AC4F-418D-AE19-62706E023703}">
                      <ahyp:hlinkClr xmlns:ahyp="http://schemas.microsoft.com/office/drawing/2018/hyperlinkcolor" val="tx"/>
                    </a:ext>
                  </a:extLst>
                </a:hlinkClick>
              </a:rPr>
              <a:t>年版</a:t>
            </a:r>
            <a:r>
              <a:rPr lang="en-US" altLang="ja-JP">
                <a:solidFill>
                  <a:srgbClr val="404040"/>
                </a:solidFill>
                <a:latin typeface="Calibri"/>
                <a:ea typeface="Calibri"/>
                <a:cs typeface="Calibri"/>
                <a:hlinkClick r:id="rId7">
                  <a:extLst>
                    <a:ext uri="{A12FA001-AC4F-418D-AE19-62706E023703}">
                      <ahyp:hlinkClr xmlns:ahyp="http://schemas.microsoft.com/office/drawing/2018/hyperlinkcolor" val="tx"/>
                    </a:ext>
                  </a:extLst>
                </a:hlinkClick>
              </a:rPr>
              <a:t>】</a:t>
            </a:r>
            <a:r>
              <a:rPr lang="ja-JP" altLang="en-US">
                <a:solidFill>
                  <a:srgbClr val="404040"/>
                </a:solidFill>
                <a:latin typeface="Calibri"/>
                <a:ea typeface="ＭＳ Ｐゴシック"/>
                <a:cs typeface="Calibri"/>
                <a:hlinkClick r:id="rId7">
                  <a:extLst>
                    <a:ext uri="{A12FA001-AC4F-418D-AE19-62706E023703}">
                      <ahyp:hlinkClr xmlns:ahyp="http://schemas.microsoft.com/office/drawing/2018/hyperlinkcolor" val="tx"/>
                    </a:ext>
                  </a:extLst>
                </a:hlinkClick>
              </a:rPr>
              <a:t>コンビニエンスストアの店舗数ランキング｜日本ソフト販売株式会社 </a:t>
            </a:r>
            <a:r>
              <a:rPr lang="en-US" altLang="ja-JP">
                <a:solidFill>
                  <a:srgbClr val="404040"/>
                </a:solidFill>
                <a:latin typeface="Calibri"/>
                <a:ea typeface="Calibri"/>
                <a:cs typeface="Calibri"/>
                <a:hlinkClick r:id="rId7">
                  <a:extLst>
                    <a:ext uri="{A12FA001-AC4F-418D-AE19-62706E023703}">
                      <ahyp:hlinkClr xmlns:ahyp="http://schemas.microsoft.com/office/drawing/2018/hyperlinkcolor" val="tx"/>
                    </a:ext>
                  </a:extLst>
                </a:hlinkClick>
              </a:rPr>
              <a:t>(nipponsoft.co.jp)</a:t>
            </a:r>
            <a:r>
              <a:rPr lang="en-US" altLang="ja-JP">
                <a:solidFill>
                  <a:srgbClr val="404040"/>
                </a:solidFill>
                <a:latin typeface="Calibri"/>
                <a:ea typeface="Calibri"/>
                <a:cs typeface="Calibri"/>
              </a:rPr>
              <a:t>　（2024年8月23日参照）</a:t>
            </a:r>
            <a:endParaRPr lang="en-US" altLang="ja-JP">
              <a:solidFill>
                <a:srgbClr val="404040"/>
              </a:solidFill>
              <a:latin typeface="Calibri"/>
              <a:ea typeface="ＭＳ Ｐゴシック"/>
              <a:cs typeface="Calibri"/>
            </a:endParaRPr>
          </a:p>
          <a:p>
            <a:endParaRPr lang="ja-JP">
              <a:solidFill>
                <a:srgbClr val="333333"/>
              </a:solidFill>
              <a:highlight>
                <a:srgbClr val="FFFFFF"/>
              </a:highlight>
              <a:cs typeface="Calibri"/>
            </a:endParaRPr>
          </a:p>
          <a:p>
            <a:endParaRPr lang="ja-JP" altLang="en-US">
              <a:cs typeface="Calibri" panose="020F0502020204030204"/>
            </a:endParaRPr>
          </a:p>
        </p:txBody>
      </p:sp>
      <p:sp>
        <p:nvSpPr>
          <p:cNvPr id="4" name="スライド番号プレースホルダー 3">
            <a:extLst>
              <a:ext uri="{FF2B5EF4-FFF2-40B4-BE49-F238E27FC236}">
                <a16:creationId xmlns:a16="http://schemas.microsoft.com/office/drawing/2014/main" id="{CCE076C2-D775-AB3A-8FC8-CF22FAD9031B}"/>
              </a:ext>
            </a:extLst>
          </p:cNvPr>
          <p:cNvSpPr>
            <a:spLocks noGrp="1"/>
          </p:cNvSpPr>
          <p:nvPr>
            <p:ph type="sldNum" sz="quarter" idx="12"/>
          </p:nvPr>
        </p:nvSpPr>
        <p:spPr/>
        <p:txBody>
          <a:bodyPr/>
          <a:lstStyle/>
          <a:p>
            <a:fld id="{EC155ABA-21CB-442B-9922-400946C71349}" type="slidenum">
              <a:rPr kumimoji="1" lang="ja-JP" altLang="en-US" smtClean="0"/>
              <a:t>25</a:t>
            </a:fld>
            <a:endParaRPr lang="ja-JP" altLang="en-US"/>
          </a:p>
        </p:txBody>
      </p:sp>
    </p:spTree>
    <p:extLst>
      <p:ext uri="{BB962C8B-B14F-4D97-AF65-F5344CB8AC3E}">
        <p14:creationId xmlns:p14="http://schemas.microsoft.com/office/powerpoint/2010/main" val="345383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63EAA57-2035-02F0-BFB2-41BA37DB75C3}"/>
              </a:ext>
            </a:extLst>
          </p:cNvPr>
          <p:cNvSpPr>
            <a:spLocks noGrp="1"/>
          </p:cNvSpPr>
          <p:nvPr>
            <p:ph type="title"/>
          </p:nvPr>
        </p:nvSpPr>
        <p:spPr/>
        <p:txBody>
          <a:bodyPr/>
          <a:lstStyle/>
          <a:p>
            <a:r>
              <a:rPr lang="ja-JP" altLang="en-US">
                <a:latin typeface="MS Gothic"/>
                <a:ea typeface="MS Gothic"/>
              </a:rPr>
              <a:t>市場性</a:t>
            </a:r>
          </a:p>
        </p:txBody>
      </p:sp>
      <p:sp>
        <p:nvSpPr>
          <p:cNvPr id="3" name="コンテンツ プレースホルダー 2">
            <a:extLst>
              <a:ext uri="{FF2B5EF4-FFF2-40B4-BE49-F238E27FC236}">
                <a16:creationId xmlns:a16="http://schemas.microsoft.com/office/drawing/2014/main" id="{F7526CFF-3130-3ABF-71FA-DB59EF015863}"/>
              </a:ext>
            </a:extLst>
          </p:cNvPr>
          <p:cNvSpPr>
            <a:spLocks noGrp="1"/>
          </p:cNvSpPr>
          <p:nvPr>
            <p:ph idx="1"/>
          </p:nvPr>
        </p:nvSpPr>
        <p:spPr>
          <a:xfrm>
            <a:off x="1093507" y="1989507"/>
            <a:ext cx="10781040" cy="619699"/>
          </a:xfrm>
        </p:spPr>
        <p:txBody>
          <a:bodyPr vert="horz" lIns="0" tIns="45720" rIns="0" bIns="45720" rtlCol="0" anchor="t">
            <a:noAutofit/>
          </a:bodyPr>
          <a:lstStyle/>
          <a:p>
            <a:pPr marL="0" indent="0">
              <a:buNone/>
            </a:pPr>
            <a:r>
              <a:rPr lang="ja-JP" altLang="en-US" sz="2800">
                <a:latin typeface="UD Digi Kyokasho N-R"/>
                <a:ea typeface="UD Digi Kyokasho N-R"/>
                <a:cs typeface="Calibri"/>
              </a:rPr>
              <a:t>対象：コンビニにまつわる</a:t>
            </a:r>
            <a:r>
              <a:rPr lang="ja-JP" altLang="en-US" sz="2800" b="1">
                <a:latin typeface="UD Digi Kyokasho N-R"/>
                <a:ea typeface="UD Digi Kyokasho N-R"/>
                <a:cs typeface="Calibri"/>
              </a:rPr>
              <a:t>購買者・販売者</a:t>
            </a:r>
          </a:p>
        </p:txBody>
      </p:sp>
      <p:sp>
        <p:nvSpPr>
          <p:cNvPr id="10" name="正方形/長方形 9">
            <a:extLst>
              <a:ext uri="{FF2B5EF4-FFF2-40B4-BE49-F238E27FC236}">
                <a16:creationId xmlns:a16="http://schemas.microsoft.com/office/drawing/2014/main" id="{BEAD0B65-4DA3-5660-244D-86D5B54E2152}"/>
              </a:ext>
            </a:extLst>
          </p:cNvPr>
          <p:cNvSpPr/>
          <p:nvPr/>
        </p:nvSpPr>
        <p:spPr>
          <a:xfrm>
            <a:off x="679553" y="2616137"/>
            <a:ext cx="5070493" cy="3446793"/>
          </a:xfrm>
          <a:prstGeom prst="rect">
            <a:avLst/>
          </a:prstGeom>
          <a:solidFill>
            <a:schemeClr val="bg1"/>
          </a:solidFill>
          <a:ln w="28575">
            <a:solidFill>
              <a:srgbClr val="FF91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1" name="正方形/長方形 10">
            <a:extLst>
              <a:ext uri="{FF2B5EF4-FFF2-40B4-BE49-F238E27FC236}">
                <a16:creationId xmlns:a16="http://schemas.microsoft.com/office/drawing/2014/main" id="{94463B5D-7DB1-D5E5-A3E7-467EEC5E433B}"/>
              </a:ext>
            </a:extLst>
          </p:cNvPr>
          <p:cNvSpPr/>
          <p:nvPr/>
        </p:nvSpPr>
        <p:spPr>
          <a:xfrm>
            <a:off x="5878501" y="2612367"/>
            <a:ext cx="6009733" cy="3450564"/>
          </a:xfrm>
          <a:prstGeom prst="rect">
            <a:avLst/>
          </a:prstGeom>
          <a:solidFill>
            <a:schemeClr val="bg1"/>
          </a:solid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2" name="テキスト ボックス 11">
            <a:extLst>
              <a:ext uri="{FF2B5EF4-FFF2-40B4-BE49-F238E27FC236}">
                <a16:creationId xmlns:a16="http://schemas.microsoft.com/office/drawing/2014/main" id="{AB229432-1FC5-33A1-1C8F-BC20AB31D21F}"/>
              </a:ext>
            </a:extLst>
          </p:cNvPr>
          <p:cNvSpPr txBox="1"/>
          <p:nvPr/>
        </p:nvSpPr>
        <p:spPr>
          <a:xfrm>
            <a:off x="685306" y="2797834"/>
            <a:ext cx="5403009" cy="22365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600">
                <a:latin typeface="UD Digi Kyokasho N-R"/>
                <a:ea typeface="UD Digi Kyokasho N-R"/>
                <a:cs typeface="Calibri"/>
              </a:rPr>
              <a:t>お客様</a:t>
            </a:r>
          </a:p>
          <a:p>
            <a:endParaRPr lang="ja-JP" altLang="en-US" sz="2600">
              <a:latin typeface="UD Digi Kyokasho N-R"/>
              <a:ea typeface="UD Digi Kyokasho N-R"/>
              <a:cs typeface="Calibri"/>
            </a:endParaRPr>
          </a:p>
          <a:p>
            <a:pPr>
              <a:lnSpc>
                <a:spcPct val="90000"/>
              </a:lnSpc>
              <a:spcBef>
                <a:spcPts val="1200"/>
              </a:spcBef>
              <a:spcAft>
                <a:spcPts val="200"/>
              </a:spcAft>
            </a:pPr>
            <a:r>
              <a:rPr lang="ja-JP" altLang="en-US" sz="2000">
                <a:solidFill>
                  <a:srgbClr val="404040"/>
                </a:solidFill>
                <a:latin typeface="Calibri"/>
                <a:ea typeface="UD Digi Kyokasho N-R"/>
                <a:cs typeface="Calibri"/>
              </a:rPr>
              <a:t>・</a:t>
            </a:r>
            <a:r>
              <a:rPr lang="ja-JP" sz="2000">
                <a:solidFill>
                  <a:srgbClr val="404040"/>
                </a:solidFill>
                <a:latin typeface="Calibri"/>
                <a:ea typeface="UD Digi Kyokasho N-R"/>
                <a:cs typeface="Calibri"/>
              </a:rPr>
              <a:t>値引きしている商品を知れる</a:t>
            </a:r>
            <a:endParaRPr lang="en-US" altLang="ja-JP" sz="2000">
              <a:latin typeface="Calibri"/>
              <a:ea typeface="Meiryo UI"/>
              <a:cs typeface="Calibri"/>
            </a:endParaRPr>
          </a:p>
          <a:p>
            <a:pPr>
              <a:lnSpc>
                <a:spcPct val="90000"/>
              </a:lnSpc>
              <a:spcBef>
                <a:spcPts val="1200"/>
              </a:spcBef>
              <a:spcAft>
                <a:spcPts val="200"/>
              </a:spcAft>
            </a:pPr>
            <a:endParaRPr lang="ja-JP" altLang="en-US" sz="2000">
              <a:solidFill>
                <a:srgbClr val="404040"/>
              </a:solidFill>
              <a:latin typeface="Calibri"/>
              <a:ea typeface="UD Digi Kyokasho N-R"/>
              <a:cs typeface="Calibri"/>
            </a:endParaRPr>
          </a:p>
          <a:p>
            <a:pPr>
              <a:lnSpc>
                <a:spcPct val="90000"/>
              </a:lnSpc>
              <a:spcBef>
                <a:spcPts val="1200"/>
              </a:spcBef>
              <a:spcAft>
                <a:spcPts val="200"/>
              </a:spcAft>
            </a:pPr>
            <a:r>
              <a:rPr lang="en-US" altLang="ja-JP" sz="2000">
                <a:solidFill>
                  <a:srgbClr val="404040"/>
                </a:solidFill>
                <a:latin typeface="Calibri"/>
                <a:ea typeface="Meiryo UI"/>
                <a:cs typeface="Calibri"/>
              </a:rPr>
              <a:t>・　SDGs</a:t>
            </a:r>
            <a:r>
              <a:rPr lang="ja-JP" sz="2000">
                <a:solidFill>
                  <a:srgbClr val="404040"/>
                </a:solidFill>
                <a:latin typeface="Calibri"/>
                <a:ea typeface="UD Digi Kyokasho N-R"/>
                <a:cs typeface="Calibri"/>
              </a:rPr>
              <a:t>に貢献という意識の芽生え</a:t>
            </a:r>
            <a:endParaRPr lang="ja-JP" sz="2000"/>
          </a:p>
        </p:txBody>
      </p:sp>
      <p:sp>
        <p:nvSpPr>
          <p:cNvPr id="13" name="テキスト ボックス 12">
            <a:extLst>
              <a:ext uri="{FF2B5EF4-FFF2-40B4-BE49-F238E27FC236}">
                <a16:creationId xmlns:a16="http://schemas.microsoft.com/office/drawing/2014/main" id="{BE802EA7-7C21-DA26-B6C9-E5AC81ECB856}"/>
              </a:ext>
            </a:extLst>
          </p:cNvPr>
          <p:cNvSpPr txBox="1"/>
          <p:nvPr/>
        </p:nvSpPr>
        <p:spPr>
          <a:xfrm>
            <a:off x="6085535" y="2797833"/>
            <a:ext cx="5805577" cy="22394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sz="2600">
                <a:latin typeface="UD Digi Kyokasho N-R"/>
                <a:ea typeface="UD Digi Kyokasho N-R"/>
                <a:cs typeface="Calibri"/>
              </a:rPr>
              <a:t>コンビニ店舗のオーナー</a:t>
            </a:r>
          </a:p>
          <a:p>
            <a:endParaRPr lang="ja-JP" altLang="en-US" sz="2600">
              <a:latin typeface="UD Digi Kyokasho N-R"/>
              <a:ea typeface="UD Digi Kyokasho N-R"/>
              <a:cs typeface="Calibri"/>
            </a:endParaRPr>
          </a:p>
          <a:p>
            <a:pPr>
              <a:lnSpc>
                <a:spcPct val="90000"/>
              </a:lnSpc>
              <a:spcBef>
                <a:spcPts val="1200"/>
              </a:spcBef>
              <a:spcAft>
                <a:spcPts val="200"/>
              </a:spcAft>
            </a:pPr>
            <a:r>
              <a:rPr lang="ja-JP" sz="2000">
                <a:solidFill>
                  <a:srgbClr val="404040"/>
                </a:solidFill>
                <a:latin typeface="Calibri"/>
                <a:ea typeface="UD Digi Kyokasho N-R"/>
                <a:cs typeface="Calibri"/>
              </a:rPr>
              <a:t>・フードロス削減による売り上げの向上</a:t>
            </a:r>
            <a:endParaRPr lang="en-US" altLang="ja-JP" sz="2000">
              <a:latin typeface="Calibri"/>
              <a:ea typeface="Meiryo UI"/>
              <a:cs typeface="Calibri"/>
            </a:endParaRPr>
          </a:p>
          <a:p>
            <a:pPr>
              <a:lnSpc>
                <a:spcPct val="90000"/>
              </a:lnSpc>
              <a:spcBef>
                <a:spcPts val="1200"/>
              </a:spcBef>
              <a:spcAft>
                <a:spcPts val="200"/>
              </a:spcAft>
            </a:pPr>
            <a:endParaRPr lang="ja-JP" sz="2000">
              <a:latin typeface="Calibri"/>
              <a:ea typeface="UD Digi Kyokasho N-R"/>
              <a:cs typeface="Calibri"/>
            </a:endParaRPr>
          </a:p>
          <a:p>
            <a:pPr>
              <a:lnSpc>
                <a:spcPct val="90000"/>
              </a:lnSpc>
              <a:spcBef>
                <a:spcPts val="1200"/>
              </a:spcBef>
              <a:spcAft>
                <a:spcPts val="200"/>
              </a:spcAft>
            </a:pPr>
            <a:r>
              <a:rPr lang="ja-JP" sz="2000">
                <a:solidFill>
                  <a:srgbClr val="404040"/>
                </a:solidFill>
                <a:latin typeface="Calibri"/>
                <a:ea typeface="UD Digi Kyokasho N-R"/>
                <a:cs typeface="Calibri"/>
              </a:rPr>
              <a:t>・</a:t>
            </a:r>
            <a:r>
              <a:rPr lang="en-US" altLang="ja-JP" sz="2000">
                <a:solidFill>
                  <a:srgbClr val="404040"/>
                </a:solidFill>
                <a:latin typeface="Calibri"/>
                <a:ea typeface="UD Digi Kyokasho N-R"/>
                <a:cs typeface="Calibri"/>
              </a:rPr>
              <a:t>SDGs</a:t>
            </a:r>
            <a:r>
              <a:rPr lang="ja-JP" sz="2000">
                <a:solidFill>
                  <a:srgbClr val="404040"/>
                </a:solidFill>
                <a:latin typeface="Calibri"/>
                <a:ea typeface="UD Digi Kyokasho N-R"/>
                <a:cs typeface="Calibri"/>
              </a:rPr>
              <a:t>に貢献していると視覚的に伝えられる</a:t>
            </a:r>
            <a:endParaRPr lang="ja-JP">
              <a:ea typeface="ＭＳ Ｐゴシック"/>
              <a:cs typeface="Calibri"/>
            </a:endParaRPr>
          </a:p>
        </p:txBody>
      </p:sp>
      <p:sp>
        <p:nvSpPr>
          <p:cNvPr id="4" name="スライド番号プレースホルダー 3">
            <a:extLst>
              <a:ext uri="{FF2B5EF4-FFF2-40B4-BE49-F238E27FC236}">
                <a16:creationId xmlns:a16="http://schemas.microsoft.com/office/drawing/2014/main" id="{9D78D5FA-BE58-4AD7-DB0C-B6BD049891C8}"/>
              </a:ext>
            </a:extLst>
          </p:cNvPr>
          <p:cNvSpPr>
            <a:spLocks noGrp="1"/>
          </p:cNvSpPr>
          <p:nvPr>
            <p:ph type="sldNum" sz="quarter" idx="12"/>
          </p:nvPr>
        </p:nvSpPr>
        <p:spPr/>
        <p:txBody>
          <a:bodyPr/>
          <a:lstStyle/>
          <a:p>
            <a:fld id="{EC155ABA-21CB-442B-9922-400946C71349}" type="slidenum">
              <a:rPr kumimoji="1" lang="ja-JP" altLang="en-US" smtClean="0"/>
              <a:t>26</a:t>
            </a:fld>
            <a:endParaRPr lang="ja-JP" altLang="en-US"/>
          </a:p>
        </p:txBody>
      </p:sp>
    </p:spTree>
    <p:extLst>
      <p:ext uri="{BB962C8B-B14F-4D97-AF65-F5344CB8AC3E}">
        <p14:creationId xmlns:p14="http://schemas.microsoft.com/office/powerpoint/2010/main" val="13732421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kumimoji="1" lang="ja-JP" altLang="en-US"/>
              <a:t>期待効果</a:t>
            </a:r>
          </a:p>
        </p:txBody>
      </p:sp>
      <p:sp>
        <p:nvSpPr>
          <p:cNvPr id="3" name="コンテンツ プレースホルダー 2">
            <a:extLst>
              <a:ext uri="{FF2B5EF4-FFF2-40B4-BE49-F238E27FC236}">
                <a16:creationId xmlns:a16="http://schemas.microsoft.com/office/drawing/2014/main" id="{32FE9919-AEF6-4278-8D18-84647FDA27C8}"/>
              </a:ext>
            </a:extLst>
          </p:cNvPr>
          <p:cNvSpPr>
            <a:spLocks noGrp="1"/>
          </p:cNvSpPr>
          <p:nvPr>
            <p:ph idx="1"/>
          </p:nvPr>
        </p:nvSpPr>
        <p:spPr>
          <a:xfrm>
            <a:off x="1097280" y="1946375"/>
            <a:ext cx="10058400" cy="4023360"/>
          </a:xfrm>
        </p:spPr>
        <p:txBody>
          <a:bodyPr vert="horz" lIns="0" tIns="45720" rIns="0" bIns="45720" rtlCol="0" anchor="t">
            <a:normAutofit lnSpcReduction="10000"/>
          </a:bodyPr>
          <a:lstStyle/>
          <a:p>
            <a:pPr>
              <a:buFont typeface="Arial" panose="020F0502020204030204" pitchFamily="34" charset="0"/>
              <a:buChar char="•"/>
            </a:pPr>
            <a:r>
              <a:rPr lang="ja-JP" altLang="en-US" sz="2600">
                <a:latin typeface="MS Mincho"/>
                <a:ea typeface="MS Mincho"/>
              </a:rPr>
              <a:t> </a:t>
            </a:r>
            <a:r>
              <a:rPr lang="ja-JP" sz="2600">
                <a:latin typeface="MS Mincho"/>
                <a:ea typeface="MS Mincho"/>
              </a:rPr>
              <a:t>食品ロス削減</a:t>
            </a:r>
            <a:endParaRPr lang="ja-JP"/>
          </a:p>
          <a:p>
            <a:pPr>
              <a:buFont typeface="Arial" panose="020F0502020204030204" pitchFamily="34" charset="0"/>
              <a:buChar char="•"/>
            </a:pPr>
            <a:endParaRPr lang="ja-JP" altLang="en-US" sz="2600">
              <a:latin typeface="MS Mincho"/>
              <a:ea typeface="MS Mincho"/>
            </a:endParaRPr>
          </a:p>
          <a:p>
            <a:pPr>
              <a:buFont typeface="Arial" panose="020F0502020204030204" pitchFamily="34" charset="0"/>
              <a:buChar char="•"/>
            </a:pPr>
            <a:r>
              <a:rPr lang="ja-JP" altLang="en-US" sz="2600">
                <a:latin typeface="MS Mincho"/>
                <a:ea typeface="MS Mincho"/>
              </a:rPr>
              <a:t> </a:t>
            </a:r>
            <a:r>
              <a:rPr lang="ja-JP" sz="2600">
                <a:latin typeface="MS Mincho"/>
                <a:ea typeface="MS Mincho"/>
              </a:rPr>
              <a:t>コンビニの売り上げ増加</a:t>
            </a:r>
            <a:endParaRPr lang="ja-JP">
              <a:cs typeface="Calibri" panose="020F0502020204030204"/>
            </a:endParaRPr>
          </a:p>
          <a:p>
            <a:pPr>
              <a:buFont typeface="Arial" panose="020F0502020204030204" pitchFamily="34" charset="0"/>
              <a:buChar char="•"/>
            </a:pPr>
            <a:endParaRPr lang="ja-JP" altLang="en-US" sz="2600">
              <a:latin typeface="MS Mincho"/>
              <a:ea typeface="MS Mincho"/>
            </a:endParaRPr>
          </a:p>
          <a:p>
            <a:pPr>
              <a:buFont typeface="Arial" panose="020F0502020204030204" pitchFamily="34" charset="0"/>
              <a:buChar char="•"/>
            </a:pPr>
            <a:r>
              <a:rPr lang="ja-JP" altLang="en-US" sz="2600">
                <a:latin typeface="MS Mincho"/>
                <a:ea typeface="MS Mincho"/>
              </a:rPr>
              <a:t> </a:t>
            </a:r>
            <a:r>
              <a:rPr lang="en-US" altLang="ja-JP" sz="2600">
                <a:ea typeface="+mn-lt"/>
              </a:rPr>
              <a:t>SDGs</a:t>
            </a:r>
            <a:r>
              <a:rPr lang="ja-JP" sz="2600">
                <a:latin typeface="MS Mincho"/>
                <a:ea typeface="MS Mincho"/>
              </a:rPr>
              <a:t>へ貢献しているという意識のきっかけづくり</a:t>
            </a:r>
            <a:endParaRPr lang="ja-JP" altLang="en-US" sz="2600">
              <a:solidFill>
                <a:srgbClr val="000000"/>
              </a:solidFill>
              <a:latin typeface="MS Mincho"/>
              <a:ea typeface="MS Mincho"/>
            </a:endParaRPr>
          </a:p>
          <a:p>
            <a:pPr>
              <a:buFont typeface="Arial" panose="020F0502020204030204" pitchFamily="34" charset="0"/>
              <a:buChar char="•"/>
            </a:pPr>
            <a:endParaRPr lang="ja-JP" sz="2600">
              <a:latin typeface="MS Mincho"/>
              <a:ea typeface="MS Mincho"/>
            </a:endParaRPr>
          </a:p>
          <a:p>
            <a:pPr>
              <a:buFont typeface="Arial" panose="020F0502020204030204" pitchFamily="34" charset="0"/>
              <a:buChar char="•"/>
            </a:pPr>
            <a:r>
              <a:rPr lang="ja-JP" altLang="en-US" sz="2600">
                <a:latin typeface="MS Mincho"/>
                <a:ea typeface="MS Mincho"/>
              </a:rPr>
              <a:t> </a:t>
            </a:r>
            <a:r>
              <a:rPr lang="ja-JP" sz="2600">
                <a:latin typeface="MS Mincho"/>
                <a:ea typeface="MS Mincho"/>
              </a:rPr>
              <a:t>お客様の食品ロス削減の貢献意識の向上</a:t>
            </a:r>
            <a:endParaRPr lang="ja-JP" sz="2600">
              <a:solidFill>
                <a:srgbClr val="000000"/>
              </a:solidFill>
              <a:latin typeface="MS Mincho"/>
              <a:ea typeface="MS Mincho"/>
            </a:endParaRPr>
          </a:p>
          <a:p>
            <a:pPr marL="0" indent="0">
              <a:buNone/>
            </a:pPr>
            <a:r>
              <a:rPr lang="ja-JP" altLang="en-US" sz="2600">
                <a:latin typeface="MS Mincho"/>
                <a:ea typeface="MS Mincho"/>
              </a:rPr>
              <a:t>　　　　　　　　　　　　　　　　　　　　</a:t>
            </a:r>
            <a:endParaRPr lang="ja-JP" sz="2600">
              <a:latin typeface="MS Mincho"/>
              <a:ea typeface="MS Mincho"/>
              <a:cs typeface="Calibri" panose="020F0502020204030204"/>
            </a:endParaRPr>
          </a:p>
          <a:p>
            <a:pPr>
              <a:buFont typeface="Arial" panose="020F0502020204030204" pitchFamily="34" charset="0"/>
              <a:buChar char="•"/>
            </a:pPr>
            <a:endParaRPr lang="ja-JP" altLang="en-US">
              <a:ea typeface="ＭＳ Ｐゴシック"/>
              <a:cs typeface="Calibri"/>
            </a:endParaRPr>
          </a:p>
        </p:txBody>
      </p:sp>
      <p:sp>
        <p:nvSpPr>
          <p:cNvPr id="4" name="スライド番号プレースホルダー 3">
            <a:extLst>
              <a:ext uri="{FF2B5EF4-FFF2-40B4-BE49-F238E27FC236}">
                <a16:creationId xmlns:a16="http://schemas.microsoft.com/office/drawing/2014/main" id="{8276C749-AA1D-257F-FE9A-99F78E95B58E}"/>
              </a:ext>
            </a:extLst>
          </p:cNvPr>
          <p:cNvSpPr>
            <a:spLocks noGrp="1"/>
          </p:cNvSpPr>
          <p:nvPr>
            <p:ph type="sldNum" sz="quarter" idx="12"/>
          </p:nvPr>
        </p:nvSpPr>
        <p:spPr/>
        <p:txBody>
          <a:bodyPr/>
          <a:lstStyle/>
          <a:p>
            <a:fld id="{EC155ABA-21CB-442B-9922-400946C71349}" type="slidenum">
              <a:rPr kumimoji="1" lang="ja-JP" altLang="en-US" smtClean="0"/>
              <a:t>27</a:t>
            </a:fld>
            <a:endParaRPr lang="ja-JP" altLang="en-US"/>
          </a:p>
        </p:txBody>
      </p:sp>
    </p:spTree>
    <p:extLst>
      <p:ext uri="{BB962C8B-B14F-4D97-AF65-F5344CB8AC3E}">
        <p14:creationId xmlns:p14="http://schemas.microsoft.com/office/powerpoint/2010/main" val="1722332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anim calcmode="lin" valueType="num">
                                      <p:cBhvr additive="base">
                                        <p:cTn id="2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3" name="グループ化 2">
            <a:extLst>
              <a:ext uri="{FF2B5EF4-FFF2-40B4-BE49-F238E27FC236}">
                <a16:creationId xmlns:a16="http://schemas.microsoft.com/office/drawing/2014/main" id="{014AD264-BE40-5667-96A4-671154015A17}"/>
              </a:ext>
            </a:extLst>
          </p:cNvPr>
          <p:cNvGrpSpPr/>
          <p:nvPr/>
        </p:nvGrpSpPr>
        <p:grpSpPr>
          <a:xfrm>
            <a:off x="1002881" y="-54429"/>
            <a:ext cx="9566032" cy="6405196"/>
            <a:chOff x="1002881" y="-54429"/>
            <a:chExt cx="9566032" cy="6405196"/>
          </a:xfrm>
        </p:grpSpPr>
        <p:grpSp>
          <p:nvGrpSpPr>
            <p:cNvPr id="2" name="グループ化 1">
              <a:extLst>
                <a:ext uri="{FF2B5EF4-FFF2-40B4-BE49-F238E27FC236}">
                  <a16:creationId xmlns:a16="http://schemas.microsoft.com/office/drawing/2014/main" id="{3FCBED0E-3A75-EA71-09E4-407E01E1700E}"/>
                </a:ext>
              </a:extLst>
            </p:cNvPr>
            <p:cNvGrpSpPr/>
            <p:nvPr/>
          </p:nvGrpSpPr>
          <p:grpSpPr>
            <a:xfrm>
              <a:off x="1002881" y="-54429"/>
              <a:ext cx="9566032" cy="6405196"/>
              <a:chOff x="957524" y="-54429"/>
              <a:chExt cx="9566032" cy="6405196"/>
            </a:xfrm>
          </p:grpSpPr>
          <p:pic>
            <p:nvPicPr>
              <p:cNvPr id="6" name="図 5" descr="パソコンの画面&#10;&#10;中程度の精度で自動的に生成された説明">
                <a:extLst>
                  <a:ext uri="{FF2B5EF4-FFF2-40B4-BE49-F238E27FC236}">
                    <a16:creationId xmlns:a16="http://schemas.microsoft.com/office/drawing/2014/main" id="{3DD7A663-9B4F-D11F-93BC-4F40FE29DB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7524" y="-54429"/>
                <a:ext cx="9566032" cy="6405196"/>
              </a:xfrm>
              <a:prstGeom prst="rect">
                <a:avLst/>
              </a:prstGeom>
            </p:spPr>
          </p:pic>
          <p:pic>
            <p:nvPicPr>
              <p:cNvPr id="10" name="図 9" descr="トレイの上の食べ物&#10;&#10;中程度の精度で自動的に生成された説明">
                <a:extLst>
                  <a:ext uri="{FF2B5EF4-FFF2-40B4-BE49-F238E27FC236}">
                    <a16:creationId xmlns:a16="http://schemas.microsoft.com/office/drawing/2014/main" id="{27490F6B-4C7C-12AA-1992-14CD7380AF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1230" y="756870"/>
                <a:ext cx="4164709" cy="4164709"/>
              </a:xfrm>
              <a:prstGeom prst="rect">
                <a:avLst/>
              </a:prstGeom>
            </p:spPr>
          </p:pic>
          <p:pic>
            <p:nvPicPr>
              <p:cNvPr id="12" name="図 11">
                <a:extLst>
                  <a:ext uri="{FF2B5EF4-FFF2-40B4-BE49-F238E27FC236}">
                    <a16:creationId xmlns:a16="http://schemas.microsoft.com/office/drawing/2014/main" id="{C4E0D134-7744-C470-8DA2-ECB868B6F30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542334" y="1595172"/>
                <a:ext cx="3150492" cy="3143282"/>
              </a:xfrm>
              <a:prstGeom prst="rect">
                <a:avLst/>
              </a:prstGeom>
            </p:spPr>
          </p:pic>
        </p:grpSp>
        <p:pic>
          <p:nvPicPr>
            <p:cNvPr id="14" name="図 13" descr="シャツ が含まれている画像&#10;&#10;自動的に生成された説明">
              <a:extLst>
                <a:ext uri="{FF2B5EF4-FFF2-40B4-BE49-F238E27FC236}">
                  <a16:creationId xmlns:a16="http://schemas.microsoft.com/office/drawing/2014/main" id="{1E1E8027-231F-5C3B-4756-0696842C4C6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47274" y="898380"/>
              <a:ext cx="2887387" cy="1517406"/>
            </a:xfrm>
            <a:prstGeom prst="rect">
              <a:avLst/>
            </a:prstGeom>
          </p:spPr>
        </p:pic>
      </p:grpSp>
      <p:sp>
        <p:nvSpPr>
          <p:cNvPr id="15" name="テキスト ボックス 14">
            <a:extLst>
              <a:ext uri="{FF2B5EF4-FFF2-40B4-BE49-F238E27FC236}">
                <a16:creationId xmlns:a16="http://schemas.microsoft.com/office/drawing/2014/main" id="{8CC70F24-F15D-7AC9-121C-60B4D27CC6F8}"/>
              </a:ext>
            </a:extLst>
          </p:cNvPr>
          <p:cNvSpPr txBox="1"/>
          <p:nvPr/>
        </p:nvSpPr>
        <p:spPr>
          <a:xfrm>
            <a:off x="9111916" y="5983705"/>
            <a:ext cx="2550695" cy="369332"/>
          </a:xfrm>
          <a:prstGeom prst="rect">
            <a:avLst/>
          </a:prstGeom>
          <a:noFill/>
        </p:spPr>
        <p:txBody>
          <a:bodyPr wrap="square" rtlCol="0">
            <a:spAutoFit/>
          </a:bodyPr>
          <a:lstStyle/>
          <a:p>
            <a:r>
              <a:rPr kumimoji="1" lang="en-US" altLang="ja-JP"/>
              <a:t>※</a:t>
            </a:r>
            <a:r>
              <a:rPr kumimoji="1" lang="ja-JP" altLang="en-US"/>
              <a:t>画像はイメージです</a:t>
            </a:r>
          </a:p>
        </p:txBody>
      </p:sp>
      <p:sp>
        <p:nvSpPr>
          <p:cNvPr id="4" name="スライド番号プレースホルダー 3">
            <a:extLst>
              <a:ext uri="{FF2B5EF4-FFF2-40B4-BE49-F238E27FC236}">
                <a16:creationId xmlns:a16="http://schemas.microsoft.com/office/drawing/2014/main" id="{E6739359-4E18-5170-3491-A4366CE7CCD1}"/>
              </a:ext>
            </a:extLst>
          </p:cNvPr>
          <p:cNvSpPr>
            <a:spLocks noGrp="1"/>
          </p:cNvSpPr>
          <p:nvPr>
            <p:ph type="sldNum" sz="quarter" idx="12"/>
          </p:nvPr>
        </p:nvSpPr>
        <p:spPr/>
        <p:txBody>
          <a:bodyPr/>
          <a:lstStyle/>
          <a:p>
            <a:fld id="{EC155ABA-21CB-442B-9922-400946C71349}" type="slidenum">
              <a:rPr kumimoji="1" lang="ja-JP" altLang="en-US" smtClean="0"/>
              <a:t>28</a:t>
            </a:fld>
            <a:endParaRPr lang="ja-JP" altLang="en-US"/>
          </a:p>
        </p:txBody>
      </p:sp>
    </p:spTree>
    <p:extLst>
      <p:ext uri="{BB962C8B-B14F-4D97-AF65-F5344CB8AC3E}">
        <p14:creationId xmlns:p14="http://schemas.microsoft.com/office/powerpoint/2010/main" val="1325132504"/>
      </p:ext>
    </p:extLst>
  </p:cSld>
  <p:clrMapOvr>
    <a:masterClrMapping/>
  </p:clrMapOvr>
  <p:extLst>
    <p:ext uri="{6950BFC3-D8DA-4A85-94F7-54DA5524770B}">
      <p188:commentRel xmlns:p188="http://schemas.microsoft.com/office/powerpoint/2018/8/main" r:id="rId2"/>
    </p:ext>
  </p:extLs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図 4" descr="パソコンの画面&#10;&#10;中程度の精度で自動的に生成された説明">
            <a:extLst>
              <a:ext uri="{FF2B5EF4-FFF2-40B4-BE49-F238E27FC236}">
                <a16:creationId xmlns:a16="http://schemas.microsoft.com/office/drawing/2014/main" id="{25291C51-E31E-0CA2-1644-196B116C96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4711" y="0"/>
            <a:ext cx="9566032" cy="6405196"/>
          </a:xfrm>
          <a:prstGeom prst="rect">
            <a:avLst/>
          </a:prstGeom>
        </p:spPr>
      </p:pic>
      <p:pic>
        <p:nvPicPr>
          <p:cNvPr id="6" name="コンテンツ プレースホルダー 5" descr="ロゴ&#10;&#10;説明は自動で生成されたものです">
            <a:extLst>
              <a:ext uri="{FF2B5EF4-FFF2-40B4-BE49-F238E27FC236}">
                <a16:creationId xmlns:a16="http://schemas.microsoft.com/office/drawing/2014/main" id="{A3F6ED5B-9A43-CAFE-BD2B-ED46C49CC185}"/>
              </a:ext>
            </a:extLst>
          </p:cNvPr>
          <p:cNvPicPr>
            <a:picLocks noGrp="1" noChangeAspect="1"/>
          </p:cNvPicPr>
          <p:nvPr>
            <p:ph idx="4294967295"/>
          </p:nvPr>
        </p:nvPicPr>
        <p:blipFill>
          <a:blip r:embed="rId3"/>
          <a:stretch>
            <a:fillRect/>
          </a:stretch>
        </p:blipFill>
        <p:spPr>
          <a:xfrm>
            <a:off x="1142749" y="362034"/>
            <a:ext cx="9234487" cy="5019675"/>
          </a:xfrm>
        </p:spPr>
      </p:pic>
      <p:sp>
        <p:nvSpPr>
          <p:cNvPr id="10" name="テキスト ボックス 9">
            <a:extLst>
              <a:ext uri="{FF2B5EF4-FFF2-40B4-BE49-F238E27FC236}">
                <a16:creationId xmlns:a16="http://schemas.microsoft.com/office/drawing/2014/main" id="{BFCCE5F9-5566-079C-D72B-B92B3F2837A9}"/>
              </a:ext>
            </a:extLst>
          </p:cNvPr>
          <p:cNvSpPr txBox="1"/>
          <p:nvPr/>
        </p:nvSpPr>
        <p:spPr>
          <a:xfrm>
            <a:off x="9111916" y="5983705"/>
            <a:ext cx="2550695" cy="369332"/>
          </a:xfrm>
          <a:prstGeom prst="rect">
            <a:avLst/>
          </a:prstGeom>
          <a:noFill/>
        </p:spPr>
        <p:txBody>
          <a:bodyPr wrap="square" rtlCol="0">
            <a:spAutoFit/>
          </a:bodyPr>
          <a:lstStyle/>
          <a:p>
            <a:r>
              <a:rPr kumimoji="1" lang="en-US" altLang="ja-JP"/>
              <a:t>※</a:t>
            </a:r>
            <a:r>
              <a:rPr kumimoji="1" lang="ja-JP" altLang="en-US"/>
              <a:t>画像はイメージです</a:t>
            </a:r>
          </a:p>
        </p:txBody>
      </p:sp>
      <p:sp>
        <p:nvSpPr>
          <p:cNvPr id="2" name="スライド番号プレースホルダー 1">
            <a:extLst>
              <a:ext uri="{FF2B5EF4-FFF2-40B4-BE49-F238E27FC236}">
                <a16:creationId xmlns:a16="http://schemas.microsoft.com/office/drawing/2014/main" id="{10D8CF19-7924-670E-8050-10AC69318DD0}"/>
              </a:ext>
            </a:extLst>
          </p:cNvPr>
          <p:cNvSpPr>
            <a:spLocks noGrp="1"/>
          </p:cNvSpPr>
          <p:nvPr>
            <p:ph type="sldNum" sz="quarter" idx="12"/>
          </p:nvPr>
        </p:nvSpPr>
        <p:spPr/>
        <p:txBody>
          <a:bodyPr/>
          <a:lstStyle/>
          <a:p>
            <a:fld id="{EC155ABA-21CB-442B-9922-400946C71349}" type="slidenum">
              <a:rPr kumimoji="1" lang="ja-JP" altLang="en-US" smtClean="0"/>
              <a:t>29</a:t>
            </a:fld>
            <a:endParaRPr lang="ja-JP" altLang="en-US"/>
          </a:p>
        </p:txBody>
      </p:sp>
    </p:spTree>
    <p:extLst>
      <p:ext uri="{BB962C8B-B14F-4D97-AF65-F5344CB8AC3E}">
        <p14:creationId xmlns:p14="http://schemas.microsoft.com/office/powerpoint/2010/main" val="40491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4640BD-0047-6430-BB10-1A3AE68034C0}"/>
              </a:ext>
            </a:extLst>
          </p:cNvPr>
          <p:cNvSpPr>
            <a:spLocks noGrp="1"/>
          </p:cNvSpPr>
          <p:nvPr>
            <p:ph type="title"/>
          </p:nvPr>
        </p:nvSpPr>
        <p:spPr/>
        <p:txBody>
          <a:bodyPr/>
          <a:lstStyle/>
          <a:p>
            <a:r>
              <a:rPr kumimoji="1" lang="ja-JP" altLang="en-US"/>
              <a:t>テーマ</a:t>
            </a:r>
          </a:p>
        </p:txBody>
      </p:sp>
      <p:sp>
        <p:nvSpPr>
          <p:cNvPr id="5" name="コンテンツ プレースホルダー 4">
            <a:extLst>
              <a:ext uri="{FF2B5EF4-FFF2-40B4-BE49-F238E27FC236}">
                <a16:creationId xmlns:a16="http://schemas.microsoft.com/office/drawing/2014/main" id="{2A620692-B569-D89E-DF06-CD1F7D1AAA9D}"/>
              </a:ext>
            </a:extLst>
          </p:cNvPr>
          <p:cNvSpPr>
            <a:spLocks noGrp="1"/>
          </p:cNvSpPr>
          <p:nvPr>
            <p:ph sz="half" idx="1"/>
          </p:nvPr>
        </p:nvSpPr>
        <p:spPr>
          <a:xfrm>
            <a:off x="-717170" y="3857416"/>
            <a:ext cx="1709146" cy="2181689"/>
          </a:xfrm>
        </p:spPr>
        <p:txBody>
          <a:bodyPr/>
          <a:lstStyle/>
          <a:p>
            <a:pPr>
              <a:buFont typeface="Wingdings" panose="05000000000000000000" pitchFamily="2" charset="2"/>
              <a:buChar char="l"/>
            </a:pPr>
            <a:endParaRPr lang="ja-JP" altLang="en-US"/>
          </a:p>
          <a:p>
            <a:endParaRPr lang="ja-JP" altLang="en-US"/>
          </a:p>
        </p:txBody>
      </p:sp>
      <p:pic>
        <p:nvPicPr>
          <p:cNvPr id="1026" name="Picture 2">
            <a:extLst>
              <a:ext uri="{FF2B5EF4-FFF2-40B4-BE49-F238E27FC236}">
                <a16:creationId xmlns:a16="http://schemas.microsoft.com/office/drawing/2014/main" id="{F8896704-5572-7CC9-2611-DA912C8EE13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872743" y="1984355"/>
            <a:ext cx="1793302" cy="18730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6B3A88C-66F6-84FD-C57C-9B4AD82998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76091" y="3857413"/>
            <a:ext cx="1793303" cy="187305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9AB1C4E-65E2-FEE1-06F8-8183537F637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8769394" y="3857415"/>
            <a:ext cx="1793301" cy="1873056"/>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デジタルサイネージとは？ 導入するメリットや使い方の一例を解説">
            <a:extLst>
              <a:ext uri="{FF2B5EF4-FFF2-40B4-BE49-F238E27FC236}">
                <a16:creationId xmlns:a16="http://schemas.microsoft.com/office/drawing/2014/main" id="{5326807A-64E8-8BC4-E0C0-2418541F50D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1209" y="1984355"/>
            <a:ext cx="4958385" cy="3718789"/>
          </a:xfrm>
          <a:prstGeom prst="rect">
            <a:avLst/>
          </a:prstGeom>
          <a:noFill/>
          <a:extLst>
            <a:ext uri="{909E8E84-426E-40DD-AFC4-6F175D3DCCD1}">
              <a14:hiddenFill xmlns:a14="http://schemas.microsoft.com/office/drawing/2010/main">
                <a:solidFill>
                  <a:srgbClr val="FFFFFF"/>
                </a:solidFill>
              </a14:hiddenFill>
            </a:ext>
          </a:extLst>
        </p:spPr>
      </p:pic>
      <p:sp>
        <p:nvSpPr>
          <p:cNvPr id="3" name="スライド番号プレースホルダー 2">
            <a:extLst>
              <a:ext uri="{FF2B5EF4-FFF2-40B4-BE49-F238E27FC236}">
                <a16:creationId xmlns:a16="http://schemas.microsoft.com/office/drawing/2014/main" id="{73A58B1D-695C-11C2-193E-3538BC81628D}"/>
              </a:ext>
            </a:extLst>
          </p:cNvPr>
          <p:cNvSpPr>
            <a:spLocks noGrp="1"/>
          </p:cNvSpPr>
          <p:nvPr>
            <p:ph type="sldNum" sz="quarter" idx="12"/>
          </p:nvPr>
        </p:nvSpPr>
        <p:spPr/>
        <p:txBody>
          <a:bodyPr/>
          <a:lstStyle/>
          <a:p>
            <a:fld id="{EC155ABA-21CB-442B-9922-400946C71349}" type="slidenum">
              <a:rPr kumimoji="1" lang="ja-JP" altLang="en-US" smtClean="0"/>
              <a:t>3</a:t>
            </a:fld>
            <a:endParaRPr lang="ja-JP" altLang="en-US"/>
          </a:p>
        </p:txBody>
      </p:sp>
    </p:spTree>
    <p:extLst>
      <p:ext uri="{BB962C8B-B14F-4D97-AF65-F5344CB8AC3E}">
        <p14:creationId xmlns:p14="http://schemas.microsoft.com/office/powerpoint/2010/main" val="23657014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lang="ja-JP" altLang="en-US">
                <a:ea typeface="ＭＳ Ｐゴシック"/>
                <a:cs typeface="Calibri Light"/>
              </a:rPr>
              <a:t>制作スケジュール</a:t>
            </a:r>
          </a:p>
        </p:txBody>
      </p:sp>
      <p:graphicFrame>
        <p:nvGraphicFramePr>
          <p:cNvPr id="7" name="コンテンツ プレースホルダー 6">
            <a:extLst>
              <a:ext uri="{FF2B5EF4-FFF2-40B4-BE49-F238E27FC236}">
                <a16:creationId xmlns:a16="http://schemas.microsoft.com/office/drawing/2014/main" id="{F3F9B9F4-FE99-37CC-027B-0AC8FAEADBB6}"/>
              </a:ext>
            </a:extLst>
          </p:cNvPr>
          <p:cNvGraphicFramePr>
            <a:graphicFrameLocks noGrp="1"/>
          </p:cNvGraphicFramePr>
          <p:nvPr>
            <p:ph idx="1"/>
            <p:extLst>
              <p:ext uri="{D42A27DB-BD31-4B8C-83A1-F6EECF244321}">
                <p14:modId xmlns:p14="http://schemas.microsoft.com/office/powerpoint/2010/main" val="2592207321"/>
              </p:ext>
            </p:extLst>
          </p:nvPr>
        </p:nvGraphicFramePr>
        <p:xfrm>
          <a:off x="1048522" y="2750686"/>
          <a:ext cx="10180674" cy="712066"/>
        </p:xfrm>
        <a:graphic>
          <a:graphicData uri="http://schemas.openxmlformats.org/drawingml/2006/table">
            <a:tbl>
              <a:tblPr firstRow="1" bandRow="1">
                <a:tableStyleId>{5C22544A-7EE6-4342-B048-85BDC9FD1C3A}</a:tableStyleId>
              </a:tblPr>
              <a:tblGrid>
                <a:gridCol w="1707265">
                  <a:extLst>
                    <a:ext uri="{9D8B030D-6E8A-4147-A177-3AD203B41FA5}">
                      <a16:colId xmlns:a16="http://schemas.microsoft.com/office/drawing/2014/main" val="3807703416"/>
                    </a:ext>
                  </a:extLst>
                </a:gridCol>
                <a:gridCol w="1686289">
                  <a:extLst>
                    <a:ext uri="{9D8B030D-6E8A-4147-A177-3AD203B41FA5}">
                      <a16:colId xmlns:a16="http://schemas.microsoft.com/office/drawing/2014/main" val="1598408721"/>
                    </a:ext>
                  </a:extLst>
                </a:gridCol>
                <a:gridCol w="1804733">
                  <a:extLst>
                    <a:ext uri="{9D8B030D-6E8A-4147-A177-3AD203B41FA5}">
                      <a16:colId xmlns:a16="http://schemas.microsoft.com/office/drawing/2014/main" val="2185096729"/>
                    </a:ext>
                  </a:extLst>
                </a:gridCol>
                <a:gridCol w="1594184">
                  <a:extLst>
                    <a:ext uri="{9D8B030D-6E8A-4147-A177-3AD203B41FA5}">
                      <a16:colId xmlns:a16="http://schemas.microsoft.com/office/drawing/2014/main" val="2120842909"/>
                    </a:ext>
                  </a:extLst>
                </a:gridCol>
                <a:gridCol w="1691422">
                  <a:extLst>
                    <a:ext uri="{9D8B030D-6E8A-4147-A177-3AD203B41FA5}">
                      <a16:colId xmlns:a16="http://schemas.microsoft.com/office/drawing/2014/main" val="1800305220"/>
                    </a:ext>
                  </a:extLst>
                </a:gridCol>
                <a:gridCol w="1696781">
                  <a:extLst>
                    <a:ext uri="{9D8B030D-6E8A-4147-A177-3AD203B41FA5}">
                      <a16:colId xmlns:a16="http://schemas.microsoft.com/office/drawing/2014/main" val="3665548866"/>
                    </a:ext>
                  </a:extLst>
                </a:gridCol>
              </a:tblGrid>
              <a:tr h="712066">
                <a:tc>
                  <a:txBody>
                    <a:bodyPr/>
                    <a:lstStyle/>
                    <a:p>
                      <a:pPr algn="ctr"/>
                      <a:r>
                        <a:rPr lang="en-US" altLang="ja-JP" sz="2800" b="1" i="0" u="none" strike="noStrike" noProof="0">
                          <a:solidFill>
                            <a:srgbClr val="FFFFFF"/>
                          </a:solidFill>
                          <a:latin typeface="MS PGothic"/>
                          <a:ea typeface="MS PGothic"/>
                        </a:rPr>
                        <a:t>19</a:t>
                      </a:r>
                      <a:r>
                        <a:rPr lang="ja-JP" sz="2800" b="1" i="0" u="none" strike="noStrike" noProof="0">
                          <a:solidFill>
                            <a:srgbClr val="FFFFFF"/>
                          </a:solidFill>
                          <a:latin typeface="MS PGothic"/>
                          <a:ea typeface="MS PGothic"/>
                        </a:rPr>
                        <a:t>～</a:t>
                      </a:r>
                      <a:r>
                        <a:rPr lang="ja-JP" altLang="en-US" sz="2800" b="1" i="0" u="none" strike="noStrike" noProof="0">
                          <a:solidFill>
                            <a:srgbClr val="FFFFFF"/>
                          </a:solidFill>
                          <a:latin typeface="MS PGothic"/>
                          <a:ea typeface="MS PGothic"/>
                        </a:rPr>
                        <a:t>23日</a:t>
                      </a:r>
                      <a:endParaRPr kumimoji="1" lang="ja-JP" altLang="en-US" sz="2800"/>
                    </a:p>
                  </a:txBody>
                  <a:tcPr>
                    <a:solidFill>
                      <a:srgbClr val="0070C0"/>
                    </a:solidFill>
                  </a:tcPr>
                </a:tc>
                <a:tc>
                  <a:txBody>
                    <a:bodyPr/>
                    <a:lstStyle/>
                    <a:p>
                      <a:pPr algn="ctr"/>
                      <a:r>
                        <a:rPr lang="en-US" altLang="ja-JP" sz="2800" b="1" i="0" u="none" strike="noStrike" noProof="0">
                          <a:solidFill>
                            <a:srgbClr val="FFFFFF"/>
                          </a:solidFill>
                          <a:latin typeface="MS PGothic"/>
                          <a:ea typeface="MS PGothic"/>
                        </a:rPr>
                        <a:t>26</a:t>
                      </a:r>
                      <a:r>
                        <a:rPr lang="ja-JP" altLang="ja-JP" sz="2800" b="1" i="0" u="none" strike="noStrike" noProof="0">
                          <a:solidFill>
                            <a:srgbClr val="FFFFFF"/>
                          </a:solidFill>
                          <a:latin typeface="MS PGothic"/>
                          <a:ea typeface="MS PGothic"/>
                        </a:rPr>
                        <a:t>日</a:t>
                      </a:r>
                      <a:endParaRPr kumimoji="1" lang="ja-JP" altLang="en-US" sz="2800"/>
                    </a:p>
                  </a:txBody>
                  <a:tcPr>
                    <a:solidFill>
                      <a:srgbClr val="0070C0"/>
                    </a:solidFill>
                  </a:tcPr>
                </a:tc>
                <a:tc>
                  <a:txBody>
                    <a:bodyPr/>
                    <a:lstStyle/>
                    <a:p>
                      <a:pPr algn="ctr"/>
                      <a:r>
                        <a:rPr kumimoji="1" lang="en-US" altLang="ja-JP" sz="2800" b="1" i="0" u="none" strike="noStrike" kern="1200" noProof="0">
                          <a:solidFill>
                            <a:srgbClr val="FFFFFF"/>
                          </a:solidFill>
                          <a:latin typeface="MS PGothic"/>
                          <a:ea typeface="MS PGothic"/>
                          <a:cs typeface="+mn-cs"/>
                        </a:rPr>
                        <a:t>27</a:t>
                      </a:r>
                      <a:r>
                        <a:rPr kumimoji="1" lang="ja-JP" altLang="ja-JP" sz="2800" b="1" i="0" u="none" strike="noStrike" kern="1200" noProof="0">
                          <a:solidFill>
                            <a:srgbClr val="FFFFFF"/>
                          </a:solidFill>
                          <a:latin typeface="MS PGothic"/>
                          <a:ea typeface="MS PGothic"/>
                          <a:cs typeface="+mn-cs"/>
                        </a:rPr>
                        <a:t>日</a:t>
                      </a:r>
                      <a:endParaRPr kumimoji="1" lang="ja-JP" altLang="en-US" sz="2800" b="1" i="0" u="none" strike="noStrike" kern="1200">
                        <a:solidFill>
                          <a:srgbClr val="FFFFFF"/>
                        </a:solidFill>
                        <a:latin typeface="MS PGothic"/>
                        <a:ea typeface="MS PGothic"/>
                        <a:cs typeface="+mn-cs"/>
                      </a:endParaRPr>
                    </a:p>
                  </a:txBody>
                  <a:tcPr>
                    <a:solidFill>
                      <a:srgbClr val="0070C0"/>
                    </a:solidFill>
                  </a:tcPr>
                </a:tc>
                <a:tc>
                  <a:txBody>
                    <a:bodyPr/>
                    <a:lstStyle/>
                    <a:p>
                      <a:pPr marL="0" algn="ctr" defTabSz="914400" rtl="0" eaLnBrk="1" latinLnBrk="0" hangingPunct="1"/>
                      <a:r>
                        <a:rPr kumimoji="1" lang="ja-JP" altLang="en-US" sz="2800" b="1" i="0" u="none" strike="noStrike" kern="1200">
                          <a:solidFill>
                            <a:srgbClr val="FFFFFF"/>
                          </a:solidFill>
                          <a:latin typeface="MS PGothic"/>
                          <a:ea typeface="MS PGothic"/>
                          <a:cs typeface="+mn-cs"/>
                        </a:rPr>
                        <a:t>28日</a:t>
                      </a:r>
                    </a:p>
                  </a:txBody>
                  <a:tcPr>
                    <a:solidFill>
                      <a:srgbClr val="0070C0"/>
                    </a:solidFill>
                  </a:tcPr>
                </a:tc>
                <a:tc>
                  <a:txBody>
                    <a:bodyPr/>
                    <a:lstStyle/>
                    <a:p>
                      <a:pPr marL="0" algn="ctr" defTabSz="914400" rtl="0" eaLnBrk="1" latinLnBrk="0" hangingPunct="1"/>
                      <a:r>
                        <a:rPr kumimoji="1" lang="ja-JP" altLang="ja-JP" sz="2800" b="1" i="0" u="none" strike="noStrike" kern="1200" noProof="0">
                          <a:solidFill>
                            <a:srgbClr val="FFFFFF"/>
                          </a:solidFill>
                          <a:latin typeface="MS PGothic"/>
                          <a:ea typeface="MS PGothic"/>
                          <a:cs typeface="+mn-cs"/>
                        </a:rPr>
                        <a:t>29日</a:t>
                      </a:r>
                      <a:endParaRPr kumimoji="1" lang="ja-JP" altLang="en-US" sz="2800" b="1" i="0" u="none" strike="noStrike" kern="1200">
                        <a:solidFill>
                          <a:srgbClr val="FFFFFF"/>
                        </a:solidFill>
                        <a:latin typeface="MS PGothic"/>
                        <a:ea typeface="MS PGothic"/>
                        <a:cs typeface="+mn-cs"/>
                      </a:endParaRPr>
                    </a:p>
                  </a:txBody>
                  <a:tcPr>
                    <a:solidFill>
                      <a:srgbClr val="0070C0"/>
                    </a:solidFill>
                  </a:tcPr>
                </a:tc>
                <a:tc>
                  <a:txBody>
                    <a:bodyPr/>
                    <a:lstStyle/>
                    <a:p>
                      <a:pPr marL="0" algn="ctr" defTabSz="914400" rtl="0" eaLnBrk="1" latinLnBrk="0" hangingPunct="1"/>
                      <a:r>
                        <a:rPr kumimoji="1" lang="en-US" altLang="ja-JP" sz="2800" b="1" i="0" u="none" strike="noStrike" kern="1200" noProof="0">
                          <a:solidFill>
                            <a:srgbClr val="FFFFFF"/>
                          </a:solidFill>
                          <a:latin typeface="MS PGothic"/>
                          <a:ea typeface="MS PGothic"/>
                          <a:cs typeface="+mn-cs"/>
                        </a:rPr>
                        <a:t>30</a:t>
                      </a:r>
                      <a:r>
                        <a:rPr kumimoji="1" lang="ja-JP" altLang="ja-JP" sz="2800" b="1" i="0" u="none" strike="noStrike" kern="1200" noProof="0">
                          <a:solidFill>
                            <a:srgbClr val="FFFFFF"/>
                          </a:solidFill>
                          <a:latin typeface="MS PGothic"/>
                          <a:ea typeface="MS PGothic"/>
                          <a:cs typeface="+mn-cs"/>
                        </a:rPr>
                        <a:t>日</a:t>
                      </a:r>
                      <a:endParaRPr kumimoji="1" lang="ja-JP" altLang="en-US" sz="2800" b="1" i="0" u="none" strike="noStrike" kern="1200">
                        <a:solidFill>
                          <a:srgbClr val="FFFFFF"/>
                        </a:solidFill>
                        <a:latin typeface="MS PGothic"/>
                        <a:ea typeface="MS PGothic"/>
                        <a:cs typeface="+mn-cs"/>
                      </a:endParaRPr>
                    </a:p>
                  </a:txBody>
                  <a:tcPr>
                    <a:solidFill>
                      <a:srgbClr val="0070C0"/>
                    </a:solidFill>
                  </a:tcPr>
                </a:tc>
                <a:extLst>
                  <a:ext uri="{0D108BD9-81ED-4DB2-BD59-A6C34878D82A}">
                    <a16:rowId xmlns:a16="http://schemas.microsoft.com/office/drawing/2014/main" val="1096295510"/>
                  </a:ext>
                </a:extLst>
              </a:tr>
            </a:tbl>
          </a:graphicData>
        </a:graphic>
      </p:graphicFrame>
      <p:graphicFrame>
        <p:nvGraphicFramePr>
          <p:cNvPr id="3" name="表 2">
            <a:extLst>
              <a:ext uri="{FF2B5EF4-FFF2-40B4-BE49-F238E27FC236}">
                <a16:creationId xmlns:a16="http://schemas.microsoft.com/office/drawing/2014/main" id="{E7EBD5F3-E5B8-E089-9849-9977BB1FD1C0}"/>
              </a:ext>
            </a:extLst>
          </p:cNvPr>
          <p:cNvGraphicFramePr>
            <a:graphicFrameLocks noGrp="1"/>
          </p:cNvGraphicFramePr>
          <p:nvPr>
            <p:extLst>
              <p:ext uri="{D42A27DB-BD31-4B8C-83A1-F6EECF244321}">
                <p14:modId xmlns:p14="http://schemas.microsoft.com/office/powerpoint/2010/main" val="3926297212"/>
              </p:ext>
            </p:extLst>
          </p:nvPr>
        </p:nvGraphicFramePr>
        <p:xfrm>
          <a:off x="1041721" y="3800354"/>
          <a:ext cx="10185348" cy="1147822"/>
        </p:xfrm>
        <a:graphic>
          <a:graphicData uri="http://schemas.openxmlformats.org/drawingml/2006/table">
            <a:tbl>
              <a:tblPr firstRow="1" bandRow="1">
                <a:tableStyleId>{5C22544A-7EE6-4342-B048-85BDC9FD1C3A}</a:tableStyleId>
              </a:tblPr>
              <a:tblGrid>
                <a:gridCol w="1697562">
                  <a:extLst>
                    <a:ext uri="{9D8B030D-6E8A-4147-A177-3AD203B41FA5}">
                      <a16:colId xmlns:a16="http://schemas.microsoft.com/office/drawing/2014/main" val="4145786736"/>
                    </a:ext>
                  </a:extLst>
                </a:gridCol>
                <a:gridCol w="1697562">
                  <a:extLst>
                    <a:ext uri="{9D8B030D-6E8A-4147-A177-3AD203B41FA5}">
                      <a16:colId xmlns:a16="http://schemas.microsoft.com/office/drawing/2014/main" val="2820962856"/>
                    </a:ext>
                  </a:extLst>
                </a:gridCol>
                <a:gridCol w="1804733">
                  <a:extLst>
                    <a:ext uri="{9D8B030D-6E8A-4147-A177-3AD203B41FA5}">
                      <a16:colId xmlns:a16="http://schemas.microsoft.com/office/drawing/2014/main" val="1885286264"/>
                    </a:ext>
                  </a:extLst>
                </a:gridCol>
                <a:gridCol w="1594184">
                  <a:extLst>
                    <a:ext uri="{9D8B030D-6E8A-4147-A177-3AD203B41FA5}">
                      <a16:colId xmlns:a16="http://schemas.microsoft.com/office/drawing/2014/main" val="494157253"/>
                    </a:ext>
                  </a:extLst>
                </a:gridCol>
                <a:gridCol w="1693745">
                  <a:extLst>
                    <a:ext uri="{9D8B030D-6E8A-4147-A177-3AD203B41FA5}">
                      <a16:colId xmlns:a16="http://schemas.microsoft.com/office/drawing/2014/main" val="2194478908"/>
                    </a:ext>
                  </a:extLst>
                </a:gridCol>
                <a:gridCol w="1697562">
                  <a:extLst>
                    <a:ext uri="{9D8B030D-6E8A-4147-A177-3AD203B41FA5}">
                      <a16:colId xmlns:a16="http://schemas.microsoft.com/office/drawing/2014/main" val="490473707"/>
                    </a:ext>
                  </a:extLst>
                </a:gridCol>
              </a:tblGrid>
              <a:tr h="1147822">
                <a:tc>
                  <a:txBody>
                    <a:bodyPr/>
                    <a:lstStyle/>
                    <a:p>
                      <a:pPr marL="0" lvl="0" algn="ctr" defTabSz="914400" rtl="0" eaLnBrk="1" latinLnBrk="0" hangingPunct="1">
                        <a:buNone/>
                      </a:pPr>
                      <a:r>
                        <a:rPr kumimoji="1" lang="ja-JP" altLang="en-US" sz="2000" b="1" i="0" u="none" strike="noStrike" kern="1200" noProof="0">
                          <a:solidFill>
                            <a:srgbClr val="FFFFFF"/>
                          </a:solidFill>
                          <a:latin typeface="MS PGothic"/>
                          <a:ea typeface="MS PGothic"/>
                          <a:cs typeface="+mn-cs"/>
                        </a:rPr>
                        <a:t>企画発表　</a:t>
                      </a:r>
                      <a:r>
                        <a:rPr kumimoji="1" lang="ja-JP" altLang="en-US" sz="2000" b="1" i="0" u="none" strike="noStrike" kern="1200">
                          <a:solidFill>
                            <a:srgbClr val="FFFFFF"/>
                          </a:solidFill>
                          <a:latin typeface="MS PGothic"/>
                          <a:ea typeface="MS PGothic"/>
                          <a:cs typeface="+mn-cs"/>
                        </a:rPr>
                        <a:t>　　</a:t>
                      </a:r>
                    </a:p>
                  </a:txBody>
                  <a:tcPr marT="72000" anchor="ctr">
                    <a:solidFill>
                      <a:srgbClr val="0070C0"/>
                    </a:solidFill>
                  </a:tcPr>
                </a:tc>
                <a:tc>
                  <a:txBody>
                    <a:bodyPr/>
                    <a:lstStyle/>
                    <a:p>
                      <a:pPr lvl="0" algn="ctr">
                        <a:buNone/>
                      </a:pPr>
                      <a:r>
                        <a:rPr kumimoji="1" lang="ja-JP" altLang="en-US" sz="2000" b="1" i="0" u="none" strike="noStrike" kern="1200">
                          <a:solidFill>
                            <a:srgbClr val="FFFFFF"/>
                          </a:solidFill>
                          <a:latin typeface="MS PGothic"/>
                          <a:ea typeface="MS PGothic"/>
                          <a:cs typeface="+mn-cs"/>
                        </a:rPr>
                        <a:t>企画修正</a:t>
                      </a:r>
                      <a:endParaRPr kumimoji="1" lang="ja-JP" sz="2000"/>
                    </a:p>
                  </a:txBody>
                  <a:tcPr marT="72000" anchor="ctr">
                    <a:solidFill>
                      <a:srgbClr val="0070C0"/>
                    </a:solidFill>
                  </a:tcPr>
                </a:tc>
                <a:tc>
                  <a:txBody>
                    <a:bodyPr/>
                    <a:lstStyle/>
                    <a:p>
                      <a:pPr lvl="0" algn="ctr">
                        <a:buNone/>
                      </a:pPr>
                      <a:r>
                        <a:rPr lang="ja-JP" altLang="en-US" sz="2000"/>
                        <a:t>画面デザイン作成</a:t>
                      </a:r>
                      <a:endParaRPr lang="ja-JP" sz="2000"/>
                    </a:p>
                  </a:txBody>
                  <a:tcPr marT="72000" anchor="ctr">
                    <a:solidFill>
                      <a:srgbClr val="0070C0"/>
                    </a:solidFill>
                  </a:tcPr>
                </a:tc>
                <a:tc>
                  <a:txBody>
                    <a:bodyPr/>
                    <a:lstStyle/>
                    <a:p>
                      <a:pPr lvl="0" algn="ctr">
                        <a:buNone/>
                      </a:pPr>
                      <a:r>
                        <a:rPr lang="ja-JP" altLang="en-US" sz="2000"/>
                        <a:t>レイアウト</a:t>
                      </a:r>
                      <a:endParaRPr lang="ja-JP"/>
                    </a:p>
                    <a:p>
                      <a:pPr lvl="0" algn="ctr">
                        <a:buNone/>
                      </a:pPr>
                      <a:r>
                        <a:rPr lang="ja-JP" altLang="en-US" sz="2000"/>
                        <a:t>実装</a:t>
                      </a:r>
                      <a:endParaRPr lang="ja-JP"/>
                    </a:p>
                  </a:txBody>
                  <a:tcPr marT="72000" anchor="ctr">
                    <a:solidFill>
                      <a:srgbClr val="0070C0"/>
                    </a:solidFill>
                  </a:tcPr>
                </a:tc>
                <a:tc>
                  <a:txBody>
                    <a:bodyPr/>
                    <a:lstStyle/>
                    <a:p>
                      <a:pPr lvl="0" algn="ctr">
                        <a:buNone/>
                      </a:pPr>
                      <a:r>
                        <a:rPr lang="ja-JP" altLang="en-US" sz="2000"/>
                        <a:t>レイアウト</a:t>
                      </a:r>
                    </a:p>
                    <a:p>
                      <a:pPr lvl="0" algn="ctr">
                        <a:buNone/>
                      </a:pPr>
                      <a:r>
                        <a:rPr lang="ja-JP" altLang="en-US" sz="2000"/>
                        <a:t>アニメーション実装</a:t>
                      </a:r>
                      <a:endParaRPr kumimoji="1" lang="ja-JP" altLang="en-US" sz="2000"/>
                    </a:p>
                  </a:txBody>
                  <a:tcPr marT="72000" anchor="ctr">
                    <a:solidFill>
                      <a:srgbClr val="0070C0"/>
                    </a:solidFill>
                  </a:tcPr>
                </a:tc>
                <a:tc>
                  <a:txBody>
                    <a:bodyPr/>
                    <a:lstStyle/>
                    <a:p>
                      <a:pPr lvl="0" algn="ctr">
                        <a:buNone/>
                      </a:pPr>
                      <a:r>
                        <a:rPr lang="ja-JP" altLang="en-US" sz="2800"/>
                        <a:t>発表</a:t>
                      </a:r>
                      <a:endParaRPr kumimoji="1" lang="ja-JP" altLang="en-US" sz="2800"/>
                    </a:p>
                  </a:txBody>
                  <a:tcPr marT="72000" anchor="ctr">
                    <a:solidFill>
                      <a:srgbClr val="0070C0"/>
                    </a:solidFill>
                  </a:tcPr>
                </a:tc>
                <a:extLst>
                  <a:ext uri="{0D108BD9-81ED-4DB2-BD59-A6C34878D82A}">
                    <a16:rowId xmlns:a16="http://schemas.microsoft.com/office/drawing/2014/main" val="2583602711"/>
                  </a:ext>
                </a:extLst>
              </a:tr>
            </a:tbl>
          </a:graphicData>
        </a:graphic>
      </p:graphicFrame>
      <p:sp>
        <p:nvSpPr>
          <p:cNvPr id="9" name="矢印: 右 8">
            <a:extLst>
              <a:ext uri="{FF2B5EF4-FFF2-40B4-BE49-F238E27FC236}">
                <a16:creationId xmlns:a16="http://schemas.microsoft.com/office/drawing/2014/main" id="{258B8618-3298-3CC7-A78D-3AA5DC4300B5}"/>
              </a:ext>
            </a:extLst>
          </p:cNvPr>
          <p:cNvSpPr/>
          <p:nvPr/>
        </p:nvSpPr>
        <p:spPr>
          <a:xfrm>
            <a:off x="1041721" y="5524917"/>
            <a:ext cx="10185348" cy="360947"/>
          </a:xfrm>
          <a:prstGeom prst="rightArrow">
            <a:avLst/>
          </a:prstGeom>
          <a:solidFill>
            <a:schemeClr val="accent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4" name="スライド番号プレースホルダー 3">
            <a:extLst>
              <a:ext uri="{FF2B5EF4-FFF2-40B4-BE49-F238E27FC236}">
                <a16:creationId xmlns:a16="http://schemas.microsoft.com/office/drawing/2014/main" id="{154D20B9-91C8-9F26-357F-7D098542EFC3}"/>
              </a:ext>
            </a:extLst>
          </p:cNvPr>
          <p:cNvSpPr>
            <a:spLocks noGrp="1"/>
          </p:cNvSpPr>
          <p:nvPr>
            <p:ph type="sldNum" sz="quarter" idx="12"/>
          </p:nvPr>
        </p:nvSpPr>
        <p:spPr/>
        <p:txBody>
          <a:bodyPr/>
          <a:lstStyle/>
          <a:p>
            <a:fld id="{EC155ABA-21CB-442B-9922-400946C71349}" type="slidenum">
              <a:rPr kumimoji="1" lang="ja-JP" altLang="en-US" smtClean="0"/>
              <a:t>4</a:t>
            </a:fld>
            <a:endParaRPr lang="ja-JP" altLang="en-US"/>
          </a:p>
        </p:txBody>
      </p:sp>
      <p:sp>
        <p:nvSpPr>
          <p:cNvPr id="6" name="テキスト ボックス 5">
            <a:extLst>
              <a:ext uri="{FF2B5EF4-FFF2-40B4-BE49-F238E27FC236}">
                <a16:creationId xmlns:a16="http://schemas.microsoft.com/office/drawing/2014/main" id="{7870A6D1-83E9-831C-76A9-23F411CCF4B5}"/>
              </a:ext>
            </a:extLst>
          </p:cNvPr>
          <p:cNvSpPr txBox="1"/>
          <p:nvPr/>
        </p:nvSpPr>
        <p:spPr>
          <a:xfrm>
            <a:off x="1041721" y="2038620"/>
            <a:ext cx="1350497" cy="7120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ja-JP" altLang="en-US" sz="4000" b="1">
                <a:ea typeface="ＭＳ Ｐゴシック"/>
                <a:cs typeface="Calibri"/>
              </a:rPr>
              <a:t>8月</a:t>
            </a:r>
          </a:p>
        </p:txBody>
      </p:sp>
    </p:spTree>
    <p:extLst>
      <p:ext uri="{BB962C8B-B14F-4D97-AF65-F5344CB8AC3E}">
        <p14:creationId xmlns:p14="http://schemas.microsoft.com/office/powerpoint/2010/main" val="3223273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5B697B43-F43B-42A7-D72C-DAC9423799E1}"/>
              </a:ext>
            </a:extLst>
          </p:cNvPr>
          <p:cNvSpPr/>
          <p:nvPr/>
        </p:nvSpPr>
        <p:spPr>
          <a:xfrm>
            <a:off x="2633544" y="4153078"/>
            <a:ext cx="7109639" cy="769441"/>
          </a:xfrm>
          <a:prstGeom prst="rect">
            <a:avLst/>
          </a:prstGeom>
          <a:noFill/>
        </p:spPr>
        <p:txBody>
          <a:bodyPr wrap="none" lIns="91440" tIns="45720" rIns="91440" bIns="45720">
            <a:spAutoFit/>
          </a:bodyPr>
          <a:lstStyle/>
          <a:p>
            <a:pPr algn="ctr"/>
            <a:r>
              <a:rPr lang="ja-JP" altLang="en-US" sz="4400">
                <a:ln w="0"/>
                <a:effectLst>
                  <a:outerShdw blurRad="38100" dist="19050" dir="2700000" algn="tl" rotWithShape="0">
                    <a:schemeClr val="dk1">
                      <a:alpha val="40000"/>
                    </a:schemeClr>
                  </a:outerShdw>
                </a:effectLst>
              </a:rPr>
              <a:t>令和</a:t>
            </a:r>
            <a:r>
              <a:rPr lang="en-US" altLang="ja-JP" sz="4400">
                <a:ln w="0"/>
                <a:effectLst>
                  <a:outerShdw blurRad="38100" dist="19050" dir="2700000" algn="tl" rotWithShape="0">
                    <a:schemeClr val="dk1">
                      <a:alpha val="40000"/>
                    </a:schemeClr>
                  </a:outerShdw>
                </a:effectLst>
              </a:rPr>
              <a:t>4</a:t>
            </a:r>
            <a:r>
              <a:rPr lang="ja-JP" altLang="en-US" sz="4400">
                <a:ln w="0"/>
                <a:effectLst>
                  <a:outerShdw blurRad="38100" dist="19050" dir="2700000" algn="tl" rotWithShape="0">
                    <a:schemeClr val="dk1">
                      <a:alpha val="40000"/>
                    </a:schemeClr>
                  </a:outerShdw>
                </a:effectLst>
              </a:rPr>
              <a:t>年度の</a:t>
            </a:r>
            <a:r>
              <a:rPr lang="ja-JP" altLang="en-US" sz="4400" b="0" cap="none" spc="0">
                <a:ln w="0"/>
                <a:solidFill>
                  <a:schemeClr val="tx1"/>
                </a:solidFill>
                <a:effectLst>
                  <a:outerShdw blurRad="38100" dist="19050" dir="2700000" algn="tl" rotWithShape="0">
                    <a:schemeClr val="dk1">
                      <a:alpha val="40000"/>
                    </a:schemeClr>
                  </a:outerShdw>
                </a:effectLst>
              </a:rPr>
              <a:t>食品ロス発生量</a:t>
            </a:r>
          </a:p>
        </p:txBody>
      </p:sp>
      <p:sp>
        <p:nvSpPr>
          <p:cNvPr id="6" name="正方形/長方形 5">
            <a:extLst>
              <a:ext uri="{FF2B5EF4-FFF2-40B4-BE49-F238E27FC236}">
                <a16:creationId xmlns:a16="http://schemas.microsoft.com/office/drawing/2014/main" id="{6A5F1609-859F-6F23-DD10-13900CF66B90}"/>
              </a:ext>
            </a:extLst>
          </p:cNvPr>
          <p:cNvSpPr/>
          <p:nvPr/>
        </p:nvSpPr>
        <p:spPr>
          <a:xfrm>
            <a:off x="6003635" y="2272010"/>
            <a:ext cx="184731" cy="923330"/>
          </a:xfrm>
          <a:prstGeom prst="rect">
            <a:avLst/>
          </a:prstGeom>
          <a:noFill/>
        </p:spPr>
        <p:txBody>
          <a:bodyPr wrap="none" lIns="91440" tIns="45720" rIns="91440" bIns="45720">
            <a:spAutoFit/>
          </a:bodyPr>
          <a:lstStyle/>
          <a:p>
            <a:pPr algn="ctr"/>
            <a:endParaRPr lang="ja-JP" altLang="en-US" sz="5400" b="0" cap="none" spc="0">
              <a:ln w="0"/>
              <a:solidFill>
                <a:schemeClr val="tx1"/>
              </a:solidFill>
              <a:effectLst>
                <a:outerShdw blurRad="38100" dist="19050" dir="2700000" algn="tl" rotWithShape="0">
                  <a:schemeClr val="dk1">
                    <a:alpha val="40000"/>
                  </a:schemeClr>
                </a:outerShdw>
              </a:effectLst>
            </a:endParaRPr>
          </a:p>
        </p:txBody>
      </p:sp>
      <p:sp>
        <p:nvSpPr>
          <p:cNvPr id="14" name="正方形/長方形 13">
            <a:extLst>
              <a:ext uri="{FF2B5EF4-FFF2-40B4-BE49-F238E27FC236}">
                <a16:creationId xmlns:a16="http://schemas.microsoft.com/office/drawing/2014/main" id="{F5C0A93F-FB36-338E-3BDC-EE1C240909DE}"/>
              </a:ext>
            </a:extLst>
          </p:cNvPr>
          <p:cNvSpPr/>
          <p:nvPr/>
        </p:nvSpPr>
        <p:spPr>
          <a:xfrm>
            <a:off x="3522923" y="1377315"/>
            <a:ext cx="5146153" cy="1356360"/>
          </a:xfrm>
          <a:prstGeom prst="rect">
            <a:avLst/>
          </a:prstGeom>
          <a:noFill/>
        </p:spPr>
        <p:txBody>
          <a:bodyPr wrap="square" lIns="91440" tIns="45720" rIns="91440" bIns="45720">
            <a:spAutoFit/>
          </a:bodyPr>
          <a:lstStyle/>
          <a:p>
            <a:pPr algn="ctr"/>
            <a:r>
              <a:rPr lang="en-US" altLang="ja-JP" sz="8000">
                <a:ln w="0"/>
                <a:solidFill>
                  <a:srgbClr val="FF0000"/>
                </a:solidFill>
                <a:effectLst>
                  <a:outerShdw blurRad="38100" dist="19050" dir="2700000" algn="tl" rotWithShape="0">
                    <a:schemeClr val="dk1">
                      <a:alpha val="40000"/>
                    </a:schemeClr>
                  </a:outerShdw>
                </a:effectLst>
              </a:rPr>
              <a:t>472</a:t>
            </a:r>
            <a:r>
              <a:rPr lang="ja-JP" altLang="en-US" sz="8000">
                <a:ln w="0"/>
                <a:solidFill>
                  <a:srgbClr val="FF0000"/>
                </a:solidFill>
                <a:effectLst>
                  <a:outerShdw blurRad="38100" dist="19050" dir="2700000" algn="tl" rotWithShape="0">
                    <a:schemeClr val="dk1">
                      <a:alpha val="40000"/>
                    </a:schemeClr>
                  </a:outerShdw>
                </a:effectLst>
              </a:rPr>
              <a:t>万トン</a:t>
            </a:r>
            <a:endParaRPr lang="ja-JP" altLang="en-US" sz="8000" b="0" cap="none" spc="0">
              <a:ln w="0"/>
              <a:solidFill>
                <a:srgbClr val="FF0000"/>
              </a:solidFill>
              <a:effectLst>
                <a:outerShdw blurRad="38100" dist="19050" dir="2700000" algn="tl" rotWithShape="0">
                  <a:schemeClr val="dk1">
                    <a:alpha val="40000"/>
                  </a:schemeClr>
                </a:outerShdw>
              </a:effectLst>
            </a:endParaRPr>
          </a:p>
        </p:txBody>
      </p:sp>
      <p:sp>
        <p:nvSpPr>
          <p:cNvPr id="15" name="矢印: 下 14">
            <a:extLst>
              <a:ext uri="{FF2B5EF4-FFF2-40B4-BE49-F238E27FC236}">
                <a16:creationId xmlns:a16="http://schemas.microsoft.com/office/drawing/2014/main" id="{A0FE8E87-46EB-3E78-2720-5A21E3E9BE8F}"/>
              </a:ext>
            </a:extLst>
          </p:cNvPr>
          <p:cNvSpPr/>
          <p:nvPr/>
        </p:nvSpPr>
        <p:spPr>
          <a:xfrm>
            <a:off x="5416206" y="2733675"/>
            <a:ext cx="1544320" cy="1203960"/>
          </a:xfrm>
          <a:prstGeom prst="downArrow">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050" name="Picture 2" descr="牛丼 | 吉野家公式ウェブサイト">
            <a:extLst>
              <a:ext uri="{FF2B5EF4-FFF2-40B4-BE49-F238E27FC236}">
                <a16:creationId xmlns:a16="http://schemas.microsoft.com/office/drawing/2014/main" id="{7E58A4E5-7936-6436-581B-221D9C456FB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53809" y="695325"/>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 name="正方形/長方形 1">
            <a:extLst>
              <a:ext uri="{FF2B5EF4-FFF2-40B4-BE49-F238E27FC236}">
                <a16:creationId xmlns:a16="http://schemas.microsoft.com/office/drawing/2014/main" id="{4A62AB68-CFF2-73E2-A97D-2CF28A3D9AA6}"/>
              </a:ext>
            </a:extLst>
          </p:cNvPr>
          <p:cNvSpPr/>
          <p:nvPr/>
        </p:nvSpPr>
        <p:spPr>
          <a:xfrm>
            <a:off x="8453475" y="5839510"/>
            <a:ext cx="3275256" cy="323165"/>
          </a:xfrm>
          <a:prstGeom prst="rect">
            <a:avLst/>
          </a:prstGeom>
          <a:noFill/>
        </p:spPr>
        <p:txBody>
          <a:bodyPr wrap="none" lIns="91440" tIns="45720" rIns="91440" bIns="45720">
            <a:spAutoFit/>
          </a:bodyPr>
          <a:lstStyle/>
          <a:p>
            <a:pPr algn="ctr"/>
            <a:r>
              <a:rPr lang="en-US" altLang="ja-JP" sz="1500">
                <a:ln w="0"/>
                <a:effectLst>
                  <a:outerShdw blurRad="38100" dist="19050" dir="2700000" algn="tl" rotWithShape="0">
                    <a:schemeClr val="dk1">
                      <a:alpha val="40000"/>
                    </a:schemeClr>
                  </a:outerShdw>
                </a:effectLst>
              </a:rPr>
              <a:t>[1]</a:t>
            </a:r>
            <a:r>
              <a:rPr lang="ja-JP" altLang="en-US" sz="1500">
                <a:ln w="0"/>
                <a:effectLst>
                  <a:outerShdw blurRad="38100" dist="19050" dir="2700000" algn="tl" rotWithShape="0">
                    <a:schemeClr val="dk1">
                      <a:alpha val="40000"/>
                    </a:schemeClr>
                  </a:outerShdw>
                </a:effectLst>
              </a:rPr>
              <a:t>吉野家　公式ホームページより引用</a:t>
            </a:r>
            <a:endParaRPr lang="en-US" altLang="ja-JP" sz="1500">
              <a:ln w="0"/>
              <a:effectLst>
                <a:outerShdw blurRad="38100" dist="19050" dir="2700000" algn="tl" rotWithShape="0">
                  <a:schemeClr val="dk1">
                    <a:alpha val="40000"/>
                  </a:schemeClr>
                </a:outerShdw>
              </a:effectLst>
            </a:endParaRPr>
          </a:p>
        </p:txBody>
      </p:sp>
      <p:sp>
        <p:nvSpPr>
          <p:cNvPr id="3" name="正方形/長方形 2">
            <a:extLst>
              <a:ext uri="{FF2B5EF4-FFF2-40B4-BE49-F238E27FC236}">
                <a16:creationId xmlns:a16="http://schemas.microsoft.com/office/drawing/2014/main" id="{9296DCFF-16FD-B2DB-0C88-3B3CC8DE7FB0}"/>
              </a:ext>
            </a:extLst>
          </p:cNvPr>
          <p:cNvSpPr/>
          <p:nvPr/>
        </p:nvSpPr>
        <p:spPr>
          <a:xfrm rot="21171983">
            <a:off x="7628999" y="2320200"/>
            <a:ext cx="4560864" cy="769441"/>
          </a:xfrm>
          <a:prstGeom prst="rect">
            <a:avLst/>
          </a:prstGeom>
          <a:noFill/>
        </p:spPr>
        <p:txBody>
          <a:bodyPr wrap="none" lIns="91440" tIns="45720" rIns="91440" bIns="45720">
            <a:spAutoFit/>
          </a:bodyPr>
          <a:lstStyle/>
          <a:p>
            <a:pPr algn="ctr"/>
            <a:r>
              <a:rPr lang="ja-JP" altLang="en-US" sz="4400">
                <a:ln w="0"/>
                <a:effectLst>
                  <a:outerShdw blurRad="38100" dist="19050" dir="2700000" algn="tl" rotWithShape="0">
                    <a:schemeClr val="dk1">
                      <a:alpha val="40000"/>
                    </a:schemeClr>
                  </a:outerShdw>
                </a:effectLst>
              </a:rPr>
              <a:t>およそ</a:t>
            </a:r>
            <a:r>
              <a:rPr lang="en-US" altLang="ja-JP" sz="4400">
                <a:ln w="0"/>
                <a:solidFill>
                  <a:srgbClr val="FF0000"/>
                </a:solidFill>
                <a:effectLst>
                  <a:outerShdw blurRad="38100" dist="19050" dir="2700000" algn="tl" rotWithShape="0">
                    <a:schemeClr val="dk1">
                      <a:alpha val="40000"/>
                    </a:schemeClr>
                  </a:outerShdw>
                </a:effectLst>
              </a:rPr>
              <a:t>1400</a:t>
            </a:r>
            <a:r>
              <a:rPr lang="ja-JP" altLang="en-US" sz="4400">
                <a:ln w="0"/>
                <a:solidFill>
                  <a:srgbClr val="FF0000"/>
                </a:solidFill>
                <a:effectLst>
                  <a:outerShdw blurRad="38100" dist="19050" dir="2700000" algn="tl" rotWithShape="0">
                    <a:schemeClr val="dk1">
                      <a:alpha val="40000"/>
                    </a:schemeClr>
                  </a:outerShdw>
                </a:effectLst>
              </a:rPr>
              <a:t>万</a:t>
            </a:r>
            <a:r>
              <a:rPr lang="ja-JP" altLang="en-US" sz="4400">
                <a:ln w="0"/>
                <a:effectLst>
                  <a:outerShdw blurRad="38100" dist="19050" dir="2700000" algn="tl" rotWithShape="0">
                    <a:schemeClr val="dk1">
                      <a:alpha val="40000"/>
                    </a:schemeClr>
                  </a:outerShdw>
                </a:effectLst>
              </a:rPr>
              <a:t>杯分</a:t>
            </a:r>
            <a:endParaRPr lang="ja-JP" altLang="en-US" sz="4400" b="0" cap="none" spc="0">
              <a:ln w="0"/>
              <a:solidFill>
                <a:schemeClr val="tx1"/>
              </a:solidFill>
              <a:effectLst>
                <a:outerShdw blurRad="38100" dist="19050" dir="2700000" algn="tl" rotWithShape="0">
                  <a:schemeClr val="dk1">
                    <a:alpha val="40000"/>
                  </a:schemeClr>
                </a:outerShdw>
              </a:effectLst>
            </a:endParaRPr>
          </a:p>
        </p:txBody>
      </p:sp>
      <p:sp>
        <p:nvSpPr>
          <p:cNvPr id="4" name="スライド番号プレースホルダー 3">
            <a:extLst>
              <a:ext uri="{FF2B5EF4-FFF2-40B4-BE49-F238E27FC236}">
                <a16:creationId xmlns:a16="http://schemas.microsoft.com/office/drawing/2014/main" id="{2F88D882-F31A-FEF2-E981-6BE9D8697849}"/>
              </a:ext>
            </a:extLst>
          </p:cNvPr>
          <p:cNvSpPr>
            <a:spLocks noGrp="1"/>
          </p:cNvSpPr>
          <p:nvPr>
            <p:ph type="sldNum" sz="quarter" idx="12"/>
          </p:nvPr>
        </p:nvSpPr>
        <p:spPr/>
        <p:txBody>
          <a:bodyPr/>
          <a:lstStyle/>
          <a:p>
            <a:fld id="{EC155ABA-21CB-442B-9922-400946C71349}" type="slidenum">
              <a:rPr kumimoji="1" lang="ja-JP" altLang="en-US" smtClean="0"/>
              <a:t>5</a:t>
            </a:fld>
            <a:endParaRPr lang="ja-JP" altLang="en-US"/>
          </a:p>
        </p:txBody>
      </p:sp>
    </p:spTree>
    <p:extLst>
      <p:ext uri="{BB962C8B-B14F-4D97-AF65-F5344CB8AC3E}">
        <p14:creationId xmlns:p14="http://schemas.microsoft.com/office/powerpoint/2010/main" val="3867785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050"/>
                                        </p:tgtEl>
                                        <p:attrNameLst>
                                          <p:attrName>style.visibility</p:attrName>
                                        </p:attrNameLst>
                                      </p:cBhvr>
                                      <p:to>
                                        <p:strVal val="visible"/>
                                      </p:to>
                                    </p:set>
                                    <p:animEffect transition="in" filter="fade">
                                      <p:cBhvr>
                                        <p:cTn id="15" dur="500"/>
                                        <p:tgtEl>
                                          <p:spTgt spid="205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5" grpId="0" animBg="1"/>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D3320E-E2F7-530F-F75E-52AD17FFC506}"/>
              </a:ext>
            </a:extLst>
          </p:cNvPr>
          <p:cNvSpPr>
            <a:spLocks noGrp="1"/>
          </p:cNvSpPr>
          <p:nvPr>
            <p:ph type="title"/>
          </p:nvPr>
        </p:nvSpPr>
        <p:spPr/>
        <p:txBody>
          <a:bodyPr/>
          <a:lstStyle/>
          <a:p>
            <a:r>
              <a:rPr kumimoji="1" lang="ja-JP" altLang="en-US"/>
              <a:t>きっかけ</a:t>
            </a:r>
          </a:p>
        </p:txBody>
      </p:sp>
      <p:pic>
        <p:nvPicPr>
          <p:cNvPr id="5" name="コンテンツ プレースホルダー 4" descr="悲しい顔 (塗りつぶしなし) 単色塗りつぶし">
            <a:extLst>
              <a:ext uri="{FF2B5EF4-FFF2-40B4-BE49-F238E27FC236}">
                <a16:creationId xmlns:a16="http://schemas.microsoft.com/office/drawing/2014/main" id="{82931F86-6925-1A32-E2CF-4FE0F9F2BF26}"/>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160867" y="3290888"/>
            <a:ext cx="2314574" cy="2314574"/>
          </a:xfrm>
        </p:spPr>
      </p:pic>
      <p:sp>
        <p:nvSpPr>
          <p:cNvPr id="6" name="正方形/長方形 5">
            <a:extLst>
              <a:ext uri="{FF2B5EF4-FFF2-40B4-BE49-F238E27FC236}">
                <a16:creationId xmlns:a16="http://schemas.microsoft.com/office/drawing/2014/main" id="{69329ABC-A65C-3A06-371B-5EDB4D054459}"/>
              </a:ext>
            </a:extLst>
          </p:cNvPr>
          <p:cNvSpPr/>
          <p:nvPr/>
        </p:nvSpPr>
        <p:spPr>
          <a:xfrm>
            <a:off x="948227" y="5647372"/>
            <a:ext cx="2739853" cy="492443"/>
          </a:xfrm>
          <a:prstGeom prst="rect">
            <a:avLst/>
          </a:prstGeom>
          <a:noFill/>
        </p:spPr>
        <p:txBody>
          <a:bodyPr wrap="none" lIns="91440" tIns="45720" rIns="91440" bIns="45720">
            <a:spAutoFit/>
          </a:bodyPr>
          <a:lstStyle/>
          <a:p>
            <a:pPr algn="ctr"/>
            <a:r>
              <a:rPr lang="ja-JP" altLang="en-US" sz="2600">
                <a:ln w="0"/>
                <a:effectLst>
                  <a:outerShdw blurRad="38100" dist="19050" dir="2700000" algn="tl" rotWithShape="0">
                    <a:schemeClr val="dk1">
                      <a:alpha val="40000"/>
                    </a:schemeClr>
                  </a:outerShdw>
                </a:effectLst>
              </a:rPr>
              <a:t>コンビニ店員 中井</a:t>
            </a:r>
            <a:endParaRPr lang="ja-JP" altLang="en-US" sz="2600" b="0" cap="none" spc="0">
              <a:ln w="0"/>
              <a:solidFill>
                <a:schemeClr val="tx1"/>
              </a:solidFill>
              <a:effectLst>
                <a:outerShdw blurRad="38100" dist="19050" dir="2700000" algn="tl" rotWithShape="0">
                  <a:schemeClr val="dk1">
                    <a:alpha val="40000"/>
                  </a:schemeClr>
                </a:outerShdw>
              </a:effectLst>
            </a:endParaRPr>
          </a:p>
        </p:txBody>
      </p:sp>
      <p:sp>
        <p:nvSpPr>
          <p:cNvPr id="7" name="思考の吹き出し: 雲形 6">
            <a:extLst>
              <a:ext uri="{FF2B5EF4-FFF2-40B4-BE49-F238E27FC236}">
                <a16:creationId xmlns:a16="http://schemas.microsoft.com/office/drawing/2014/main" id="{8301B3EE-4BC1-7A2C-2134-0F1DC3E82FCC}"/>
              </a:ext>
            </a:extLst>
          </p:cNvPr>
          <p:cNvSpPr/>
          <p:nvPr/>
        </p:nvSpPr>
        <p:spPr>
          <a:xfrm>
            <a:off x="4278627" y="1842135"/>
            <a:ext cx="4903473" cy="3383281"/>
          </a:xfrm>
          <a:prstGeom prst="cloudCallout">
            <a:avLst>
              <a:gd name="adj1" fmla="val -56966"/>
              <a:gd name="adj2" fmla="val 44268"/>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246DDE84-FFD9-8E6D-7FFF-A2A904D7BE69}"/>
              </a:ext>
            </a:extLst>
          </p:cNvPr>
          <p:cNvSpPr/>
          <p:nvPr/>
        </p:nvSpPr>
        <p:spPr>
          <a:xfrm>
            <a:off x="4644235" y="2921716"/>
            <a:ext cx="3871573" cy="1224118"/>
          </a:xfrm>
          <a:prstGeom prst="rect">
            <a:avLst/>
          </a:prstGeom>
          <a:noFill/>
        </p:spPr>
        <p:txBody>
          <a:bodyPr wrap="none" lIns="91440" tIns="45720" rIns="91440" bIns="45720">
            <a:spAutoFit/>
          </a:bodyPr>
          <a:lstStyle/>
          <a:p>
            <a:pPr algn="ctr">
              <a:lnSpc>
                <a:spcPct val="150000"/>
              </a:lnSpc>
            </a:pPr>
            <a:r>
              <a:rPr lang="ja-JP" altLang="en-US" sz="2600">
                <a:ln w="0"/>
                <a:effectLst>
                  <a:outerShdw blurRad="38100" dist="19050" dir="2700000" algn="tl" rotWithShape="0">
                    <a:schemeClr val="dk1">
                      <a:alpha val="40000"/>
                    </a:schemeClr>
                  </a:outerShdw>
                </a:effectLst>
              </a:rPr>
              <a:t>日々の廃棄量が多すぎる</a:t>
            </a:r>
            <a:r>
              <a:rPr lang="en-US" altLang="ja-JP" sz="2600">
                <a:ln w="0"/>
                <a:effectLst>
                  <a:outerShdw blurRad="38100" dist="19050" dir="2700000" algn="tl" rotWithShape="0">
                    <a:schemeClr val="dk1">
                      <a:alpha val="40000"/>
                    </a:schemeClr>
                  </a:outerShdw>
                </a:effectLst>
              </a:rPr>
              <a:t>!</a:t>
            </a:r>
          </a:p>
          <a:p>
            <a:pPr algn="ctr">
              <a:lnSpc>
                <a:spcPct val="150000"/>
              </a:lnSpc>
            </a:pPr>
            <a:r>
              <a:rPr lang="ja-JP" altLang="en-US" sz="2600">
                <a:ln w="0"/>
                <a:effectLst>
                  <a:outerShdw blurRad="38100" dist="19050" dir="2700000" algn="tl" rotWithShape="0">
                    <a:schemeClr val="dk1">
                      <a:alpha val="40000"/>
                    </a:schemeClr>
                  </a:outerShdw>
                </a:effectLst>
              </a:rPr>
              <a:t>どうにか減らせないかな</a:t>
            </a:r>
            <a:r>
              <a:rPr lang="en-US" altLang="ja-JP" sz="2600">
                <a:ln w="0"/>
                <a:effectLst>
                  <a:outerShdw blurRad="38100" dist="19050" dir="2700000" algn="tl" rotWithShape="0">
                    <a:schemeClr val="dk1">
                      <a:alpha val="40000"/>
                    </a:schemeClr>
                  </a:outerShdw>
                </a:effectLst>
              </a:rPr>
              <a:t>?</a:t>
            </a:r>
            <a:endParaRPr lang="ja-JP" altLang="en-US" sz="2600" b="0" cap="none" spc="0">
              <a:ln w="0"/>
              <a:solidFill>
                <a:schemeClr val="tx1"/>
              </a:solidFill>
              <a:effectLst>
                <a:outerShdw blurRad="38100" dist="19050" dir="2700000" algn="tl" rotWithShape="0">
                  <a:schemeClr val="dk1">
                    <a:alpha val="40000"/>
                  </a:schemeClr>
                </a:outerShdw>
              </a:effectLst>
            </a:endParaRPr>
          </a:p>
        </p:txBody>
      </p:sp>
      <p:sp>
        <p:nvSpPr>
          <p:cNvPr id="3" name="スライド番号プレースホルダー 2">
            <a:extLst>
              <a:ext uri="{FF2B5EF4-FFF2-40B4-BE49-F238E27FC236}">
                <a16:creationId xmlns:a16="http://schemas.microsoft.com/office/drawing/2014/main" id="{D5F614E0-11AC-4B36-E504-392ED23D2DA1}"/>
              </a:ext>
            </a:extLst>
          </p:cNvPr>
          <p:cNvSpPr>
            <a:spLocks noGrp="1"/>
          </p:cNvSpPr>
          <p:nvPr>
            <p:ph type="sldNum" sz="quarter" idx="12"/>
          </p:nvPr>
        </p:nvSpPr>
        <p:spPr/>
        <p:txBody>
          <a:bodyPr/>
          <a:lstStyle/>
          <a:p>
            <a:fld id="{EC155ABA-21CB-442B-9922-400946C71349}" type="slidenum">
              <a:rPr kumimoji="1" lang="ja-JP" altLang="en-US" smtClean="0"/>
              <a:t>6</a:t>
            </a:fld>
            <a:endParaRPr lang="ja-JP" altLang="en-US"/>
          </a:p>
        </p:txBody>
      </p:sp>
    </p:spTree>
    <p:extLst>
      <p:ext uri="{BB962C8B-B14F-4D97-AF65-F5344CB8AC3E}">
        <p14:creationId xmlns:p14="http://schemas.microsoft.com/office/powerpoint/2010/main" val="1378166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31AF0BB-1999-46C6-1637-129A2BF473F7}"/>
              </a:ext>
            </a:extLst>
          </p:cNvPr>
          <p:cNvSpPr>
            <a:spLocks noGrp="1"/>
          </p:cNvSpPr>
          <p:nvPr>
            <p:ph type="title"/>
          </p:nvPr>
        </p:nvSpPr>
        <p:spPr/>
        <p:txBody>
          <a:bodyPr/>
          <a:lstStyle/>
          <a:p>
            <a:r>
              <a:rPr kumimoji="1" lang="ja-JP" altLang="en-US"/>
              <a:t>背景</a:t>
            </a:r>
          </a:p>
        </p:txBody>
      </p:sp>
      <p:graphicFrame>
        <p:nvGraphicFramePr>
          <p:cNvPr id="4" name="コンテンツ プレースホルダー 10">
            <a:extLst>
              <a:ext uri="{FF2B5EF4-FFF2-40B4-BE49-F238E27FC236}">
                <a16:creationId xmlns:a16="http://schemas.microsoft.com/office/drawing/2014/main" id="{C0B30358-C2CB-69C2-F6E0-F5A4BEAA75A9}"/>
              </a:ext>
            </a:extLst>
          </p:cNvPr>
          <p:cNvGraphicFramePr>
            <a:graphicFrameLocks/>
          </p:cNvGraphicFramePr>
          <p:nvPr>
            <p:extLst>
              <p:ext uri="{D42A27DB-BD31-4B8C-83A1-F6EECF244321}">
                <p14:modId xmlns:p14="http://schemas.microsoft.com/office/powerpoint/2010/main" val="1385775177"/>
              </p:ext>
            </p:extLst>
          </p:nvPr>
        </p:nvGraphicFramePr>
        <p:xfrm>
          <a:off x="954506" y="1881739"/>
          <a:ext cx="10282988" cy="4222179"/>
        </p:xfrm>
        <a:graphic>
          <a:graphicData uri="http://schemas.openxmlformats.org/drawingml/2006/chart">
            <c:chart xmlns:c="http://schemas.openxmlformats.org/drawingml/2006/chart" xmlns:r="http://schemas.openxmlformats.org/officeDocument/2006/relationships" r:id="rId2"/>
          </a:graphicData>
        </a:graphic>
      </p:graphicFrame>
      <p:sp>
        <p:nvSpPr>
          <p:cNvPr id="6" name="正方形/長方形 5">
            <a:extLst>
              <a:ext uri="{FF2B5EF4-FFF2-40B4-BE49-F238E27FC236}">
                <a16:creationId xmlns:a16="http://schemas.microsoft.com/office/drawing/2014/main" id="{70B3594F-0FBF-A6D6-42A1-62E6E34B196B}"/>
              </a:ext>
            </a:extLst>
          </p:cNvPr>
          <p:cNvSpPr/>
          <p:nvPr/>
        </p:nvSpPr>
        <p:spPr>
          <a:xfrm>
            <a:off x="5762600" y="6103918"/>
            <a:ext cx="5920211" cy="276999"/>
          </a:xfrm>
          <a:prstGeom prst="rect">
            <a:avLst/>
          </a:prstGeom>
          <a:noFill/>
        </p:spPr>
        <p:txBody>
          <a:bodyPr wrap="none" lIns="91440" tIns="45720" rIns="91440" bIns="45720">
            <a:spAutoFit/>
          </a:bodyPr>
          <a:lstStyle/>
          <a:p>
            <a:pPr algn="ctr"/>
            <a:r>
              <a:rPr lang="en-US" altLang="ja-JP" sz="1200" b="0" cap="none" spc="0">
                <a:ln w="0"/>
                <a:solidFill>
                  <a:schemeClr val="tx1"/>
                </a:solidFill>
                <a:effectLst>
                  <a:outerShdw blurRad="38100" dist="19050" dir="2700000" algn="tl" rotWithShape="0">
                    <a:schemeClr val="dk1">
                      <a:alpha val="40000"/>
                    </a:schemeClr>
                  </a:outerShdw>
                </a:effectLst>
              </a:rPr>
              <a:t>[2]</a:t>
            </a:r>
            <a:r>
              <a:rPr lang="ja-JP" altLang="en-US" sz="1200" b="0" cap="none" spc="0">
                <a:ln w="0"/>
                <a:solidFill>
                  <a:schemeClr val="tx1"/>
                </a:solidFill>
                <a:effectLst>
                  <a:outerShdw blurRad="38100" dist="19050" dir="2700000" algn="tl" rotWithShape="0">
                    <a:schemeClr val="dk1">
                      <a:alpha val="40000"/>
                    </a:schemeClr>
                  </a:outerShdw>
                </a:effectLst>
              </a:rPr>
              <a:t>環境省　我が国の食品ロスの発生量の推計値（令和４年度）の公表について　より作成</a:t>
            </a:r>
          </a:p>
        </p:txBody>
      </p:sp>
      <p:sp>
        <p:nvSpPr>
          <p:cNvPr id="3" name="スライド番号プレースホルダー 2">
            <a:extLst>
              <a:ext uri="{FF2B5EF4-FFF2-40B4-BE49-F238E27FC236}">
                <a16:creationId xmlns:a16="http://schemas.microsoft.com/office/drawing/2014/main" id="{9660AE8C-B71D-8270-EC8D-0EA169EEDD5B}"/>
              </a:ext>
            </a:extLst>
          </p:cNvPr>
          <p:cNvSpPr>
            <a:spLocks noGrp="1"/>
          </p:cNvSpPr>
          <p:nvPr>
            <p:ph type="sldNum" sz="quarter" idx="12"/>
          </p:nvPr>
        </p:nvSpPr>
        <p:spPr/>
        <p:txBody>
          <a:bodyPr/>
          <a:lstStyle/>
          <a:p>
            <a:fld id="{EC155ABA-21CB-442B-9922-400946C71349}" type="slidenum">
              <a:rPr kumimoji="1" lang="ja-JP" altLang="en-US" smtClean="0"/>
              <a:t>7</a:t>
            </a:fld>
            <a:endParaRPr lang="ja-JP" altLang="en-US"/>
          </a:p>
        </p:txBody>
      </p:sp>
    </p:spTree>
    <p:extLst>
      <p:ext uri="{BB962C8B-B14F-4D97-AF65-F5344CB8AC3E}">
        <p14:creationId xmlns:p14="http://schemas.microsoft.com/office/powerpoint/2010/main" val="990427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365BDF-E250-4EB7-38C0-7F8CE0A22375}"/>
              </a:ext>
            </a:extLst>
          </p:cNvPr>
          <p:cNvSpPr>
            <a:spLocks noGrp="1"/>
          </p:cNvSpPr>
          <p:nvPr>
            <p:ph type="title"/>
          </p:nvPr>
        </p:nvSpPr>
        <p:spPr/>
        <p:txBody>
          <a:bodyPr/>
          <a:lstStyle/>
          <a:p>
            <a:r>
              <a:rPr lang="ja-JP" altLang="en-US"/>
              <a:t>背景</a:t>
            </a:r>
            <a:endParaRPr kumimoji="1" lang="ja-JP" altLang="en-US"/>
          </a:p>
        </p:txBody>
      </p:sp>
      <p:sp>
        <p:nvSpPr>
          <p:cNvPr id="4" name="コンテンツ プレースホルダー 3">
            <a:extLst>
              <a:ext uri="{FF2B5EF4-FFF2-40B4-BE49-F238E27FC236}">
                <a16:creationId xmlns:a16="http://schemas.microsoft.com/office/drawing/2014/main" id="{56D5E73D-33F7-2E43-69E9-7523A20DC6A5}"/>
              </a:ext>
            </a:extLst>
          </p:cNvPr>
          <p:cNvSpPr>
            <a:spLocks noGrp="1"/>
          </p:cNvSpPr>
          <p:nvPr>
            <p:ph sz="half" idx="2"/>
          </p:nvPr>
        </p:nvSpPr>
        <p:spPr/>
        <p:txBody>
          <a:bodyPr/>
          <a:lstStyle/>
          <a:p>
            <a:r>
              <a:rPr kumimoji="1" lang="ja-JP" altLang="en-US" sz="3200">
                <a:latin typeface="+mj-ea"/>
                <a:ea typeface="+mj-ea"/>
              </a:rPr>
              <a:t>大手コンビニ三社におけるフードロス</a:t>
            </a:r>
            <a:r>
              <a:rPr lang="ja-JP" altLang="en-US" sz="3200">
                <a:latin typeface="+mj-ea"/>
                <a:ea typeface="+mj-ea"/>
              </a:rPr>
              <a:t>総量</a:t>
            </a:r>
            <a:endParaRPr kumimoji="1" lang="en-US" altLang="ja-JP" sz="3200">
              <a:latin typeface="+mj-ea"/>
              <a:ea typeface="+mj-ea"/>
            </a:endParaRPr>
          </a:p>
          <a:p>
            <a:endParaRPr kumimoji="1" lang="en-US" altLang="ja-JP">
              <a:latin typeface="+mj-ea"/>
              <a:ea typeface="+mj-ea"/>
            </a:endParaRPr>
          </a:p>
          <a:p>
            <a:endParaRPr kumimoji="1" lang="en-US" altLang="ja-JP" sz="2600">
              <a:latin typeface="+mj-ea"/>
              <a:ea typeface="+mj-ea"/>
            </a:endParaRPr>
          </a:p>
          <a:p>
            <a:endParaRPr lang="en-US" altLang="ja-JP">
              <a:latin typeface="+mj-ea"/>
              <a:ea typeface="+mj-ea"/>
            </a:endParaRPr>
          </a:p>
          <a:p>
            <a:endParaRPr kumimoji="1" lang="en-US" altLang="ja-JP">
              <a:latin typeface="+mj-ea"/>
              <a:ea typeface="+mj-ea"/>
            </a:endParaRPr>
          </a:p>
          <a:p>
            <a:endParaRPr lang="en-US" altLang="ja-JP"/>
          </a:p>
          <a:p>
            <a:endParaRPr kumimoji="1" lang="ja-JP" altLang="en-US"/>
          </a:p>
        </p:txBody>
      </p:sp>
      <p:graphicFrame>
        <p:nvGraphicFramePr>
          <p:cNvPr id="5" name="コンテンツ プレースホルダー 5">
            <a:extLst>
              <a:ext uri="{FF2B5EF4-FFF2-40B4-BE49-F238E27FC236}">
                <a16:creationId xmlns:a16="http://schemas.microsoft.com/office/drawing/2014/main" id="{577CB56B-0588-8D0C-3BBD-7D1EB1EC4692}"/>
              </a:ext>
            </a:extLst>
          </p:cNvPr>
          <p:cNvGraphicFramePr>
            <a:graphicFrameLocks noGrp="1"/>
          </p:cNvGraphicFramePr>
          <p:nvPr>
            <p:ph idx="1"/>
            <p:extLst>
              <p:ext uri="{D42A27DB-BD31-4B8C-83A1-F6EECF244321}">
                <p14:modId xmlns:p14="http://schemas.microsoft.com/office/powerpoint/2010/main" val="3695340470"/>
              </p:ext>
            </p:extLst>
          </p:nvPr>
        </p:nvGraphicFramePr>
        <p:xfrm>
          <a:off x="1096963" y="2130866"/>
          <a:ext cx="4999037" cy="3936560"/>
        </p:xfrm>
        <a:graphic>
          <a:graphicData uri="http://schemas.openxmlformats.org/drawingml/2006/chart">
            <c:chart xmlns:c="http://schemas.openxmlformats.org/drawingml/2006/chart" xmlns:r="http://schemas.openxmlformats.org/officeDocument/2006/relationships" r:id="rId3"/>
          </a:graphicData>
        </a:graphic>
      </p:graphicFrame>
      <p:sp>
        <p:nvSpPr>
          <p:cNvPr id="7" name="矢印: 下 6">
            <a:extLst>
              <a:ext uri="{FF2B5EF4-FFF2-40B4-BE49-F238E27FC236}">
                <a16:creationId xmlns:a16="http://schemas.microsoft.com/office/drawing/2014/main" id="{E571E494-8E49-1B07-4BF1-EAE3ABED74F9}"/>
              </a:ext>
            </a:extLst>
          </p:cNvPr>
          <p:cNvSpPr/>
          <p:nvPr/>
        </p:nvSpPr>
        <p:spPr>
          <a:xfrm>
            <a:off x="7686675" y="3124200"/>
            <a:ext cx="2076450" cy="1028700"/>
          </a:xfrm>
          <a:prstGeom prst="downArrow">
            <a:avLst/>
          </a:prstGeom>
          <a:solidFill>
            <a:schemeClr val="accent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rgbClr val="FF0000"/>
              </a:solidFill>
            </a:endParaRPr>
          </a:p>
        </p:txBody>
      </p:sp>
      <p:sp>
        <p:nvSpPr>
          <p:cNvPr id="8" name="正方形/長方形 7">
            <a:extLst>
              <a:ext uri="{FF2B5EF4-FFF2-40B4-BE49-F238E27FC236}">
                <a16:creationId xmlns:a16="http://schemas.microsoft.com/office/drawing/2014/main" id="{B9D97C5C-0536-BFEC-E330-11F00E2D777D}"/>
              </a:ext>
            </a:extLst>
          </p:cNvPr>
          <p:cNvSpPr/>
          <p:nvPr/>
        </p:nvSpPr>
        <p:spPr>
          <a:xfrm>
            <a:off x="7411880" y="4508035"/>
            <a:ext cx="2626039" cy="923330"/>
          </a:xfrm>
          <a:prstGeom prst="rect">
            <a:avLst/>
          </a:prstGeom>
          <a:noFill/>
        </p:spPr>
        <p:txBody>
          <a:bodyPr wrap="none" lIns="91440" tIns="45720" rIns="91440" bIns="45720">
            <a:spAutoFit/>
          </a:bodyPr>
          <a:lstStyle/>
          <a:p>
            <a:pPr algn="ctr"/>
            <a:r>
              <a:rPr lang="en-US" altLang="ja-JP" sz="5400" b="0" cap="none" spc="0">
                <a:ln w="0"/>
                <a:solidFill>
                  <a:srgbClr val="FF0000"/>
                </a:solidFill>
                <a:effectLst>
                  <a:outerShdw blurRad="38100" dist="19050" dir="2700000" algn="tl" rotWithShape="0">
                    <a:schemeClr val="dk1">
                      <a:alpha val="40000"/>
                    </a:schemeClr>
                  </a:outerShdw>
                </a:effectLst>
              </a:rPr>
              <a:t>25</a:t>
            </a:r>
            <a:r>
              <a:rPr lang="ja-JP" altLang="en-US" sz="5400" b="0" cap="none" spc="0">
                <a:ln w="0"/>
                <a:solidFill>
                  <a:srgbClr val="FF0000"/>
                </a:solidFill>
                <a:effectLst>
                  <a:outerShdw blurRad="38100" dist="19050" dir="2700000" algn="tl" rotWithShape="0">
                    <a:schemeClr val="dk1">
                      <a:alpha val="40000"/>
                    </a:schemeClr>
                  </a:outerShdw>
                </a:effectLst>
              </a:rPr>
              <a:t>万トン</a:t>
            </a:r>
          </a:p>
        </p:txBody>
      </p:sp>
      <p:sp>
        <p:nvSpPr>
          <p:cNvPr id="3" name="正方形/長方形 2">
            <a:extLst>
              <a:ext uri="{FF2B5EF4-FFF2-40B4-BE49-F238E27FC236}">
                <a16:creationId xmlns:a16="http://schemas.microsoft.com/office/drawing/2014/main" id="{21C728BF-7060-E924-E4F2-D89527077732}"/>
              </a:ext>
            </a:extLst>
          </p:cNvPr>
          <p:cNvSpPr/>
          <p:nvPr/>
        </p:nvSpPr>
        <p:spPr>
          <a:xfrm>
            <a:off x="6152034" y="6009291"/>
            <a:ext cx="5757024" cy="276999"/>
          </a:xfrm>
          <a:prstGeom prst="rect">
            <a:avLst/>
          </a:prstGeom>
          <a:noFill/>
        </p:spPr>
        <p:txBody>
          <a:bodyPr wrap="none" lIns="91440" tIns="45720" rIns="91440" bIns="45720">
            <a:spAutoFit/>
          </a:bodyPr>
          <a:lstStyle/>
          <a:p>
            <a:pPr algn="ctr"/>
            <a:r>
              <a:rPr lang="en-US" altLang="ja-JP" sz="1200">
                <a:ln w="0"/>
                <a:effectLst>
                  <a:outerShdw blurRad="38100" dist="19050" dir="2700000" algn="tl" rotWithShape="0">
                    <a:schemeClr val="dk1">
                      <a:alpha val="40000"/>
                    </a:schemeClr>
                  </a:outerShdw>
                </a:effectLst>
              </a:rPr>
              <a:t>[3]JIJI.com</a:t>
            </a:r>
            <a:r>
              <a:rPr lang="ja-JP" altLang="en-US" sz="1200">
                <a:ln w="0"/>
                <a:effectLst>
                  <a:outerShdw blurRad="38100" dist="19050" dir="2700000" algn="tl" rotWithShape="0">
                    <a:schemeClr val="dk1">
                      <a:alpha val="40000"/>
                    </a:schemeClr>
                  </a:outerShdw>
                </a:effectLst>
              </a:rPr>
              <a:t>　コンビニ各社、食品ロス削減に注力　２０５０年の目標達成に向け　より作成</a:t>
            </a:r>
            <a:endParaRPr lang="ja-JP" altLang="en-US" sz="1200" b="0" cap="none" spc="0">
              <a:ln w="0"/>
              <a:solidFill>
                <a:schemeClr val="tx1"/>
              </a:solidFill>
              <a:effectLst>
                <a:outerShdw blurRad="38100" dist="19050" dir="2700000" algn="tl" rotWithShape="0">
                  <a:schemeClr val="dk1">
                    <a:alpha val="40000"/>
                  </a:schemeClr>
                </a:outerShdw>
              </a:effectLst>
            </a:endParaRPr>
          </a:p>
        </p:txBody>
      </p:sp>
      <p:sp>
        <p:nvSpPr>
          <p:cNvPr id="6" name="スライド番号プレースホルダー 5">
            <a:extLst>
              <a:ext uri="{FF2B5EF4-FFF2-40B4-BE49-F238E27FC236}">
                <a16:creationId xmlns:a16="http://schemas.microsoft.com/office/drawing/2014/main" id="{E32F22CA-A175-8A55-4A7B-EF16D188CC9B}"/>
              </a:ext>
            </a:extLst>
          </p:cNvPr>
          <p:cNvSpPr>
            <a:spLocks noGrp="1"/>
          </p:cNvSpPr>
          <p:nvPr>
            <p:ph type="sldNum" sz="quarter" idx="12"/>
          </p:nvPr>
        </p:nvSpPr>
        <p:spPr/>
        <p:txBody>
          <a:bodyPr/>
          <a:lstStyle/>
          <a:p>
            <a:fld id="{EC155ABA-21CB-442B-9922-400946C71349}" type="slidenum">
              <a:rPr kumimoji="1" lang="ja-JP" altLang="en-US" smtClean="0"/>
              <a:t>8</a:t>
            </a:fld>
            <a:endParaRPr lang="ja-JP" altLang="en-US"/>
          </a:p>
        </p:txBody>
      </p:sp>
    </p:spTree>
    <p:extLst>
      <p:ext uri="{BB962C8B-B14F-4D97-AF65-F5344CB8AC3E}">
        <p14:creationId xmlns:p14="http://schemas.microsoft.com/office/powerpoint/2010/main" val="3204540004"/>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C89950D-5F3F-C843-3DC7-86986419DDCE}"/>
              </a:ext>
            </a:extLst>
          </p:cNvPr>
          <p:cNvSpPr>
            <a:spLocks noGrp="1"/>
          </p:cNvSpPr>
          <p:nvPr>
            <p:ph type="title"/>
          </p:nvPr>
        </p:nvSpPr>
        <p:spPr/>
        <p:txBody>
          <a:bodyPr/>
          <a:lstStyle/>
          <a:p>
            <a:r>
              <a:rPr kumimoji="1" lang="ja-JP" altLang="en-US"/>
              <a:t>目的</a:t>
            </a:r>
          </a:p>
        </p:txBody>
      </p:sp>
      <p:graphicFrame>
        <p:nvGraphicFramePr>
          <p:cNvPr id="6" name="コンテンツ プレースホルダー 5">
            <a:extLst>
              <a:ext uri="{FF2B5EF4-FFF2-40B4-BE49-F238E27FC236}">
                <a16:creationId xmlns:a16="http://schemas.microsoft.com/office/drawing/2014/main" id="{8810BF2C-E358-5668-7920-AD2362E47951}"/>
              </a:ext>
            </a:extLst>
          </p:cNvPr>
          <p:cNvGraphicFramePr>
            <a:graphicFrameLocks noGrp="1"/>
          </p:cNvGraphicFramePr>
          <p:nvPr>
            <p:ph idx="1"/>
            <p:extLst>
              <p:ext uri="{D42A27DB-BD31-4B8C-83A1-F6EECF244321}">
                <p14:modId xmlns:p14="http://schemas.microsoft.com/office/powerpoint/2010/main" val="423745661"/>
              </p:ext>
            </p:extLst>
          </p:nvPr>
        </p:nvGraphicFramePr>
        <p:xfrm>
          <a:off x="192505" y="1957137"/>
          <a:ext cx="11806990" cy="40105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スライド番号プレースホルダー 17">
            <a:extLst>
              <a:ext uri="{FF2B5EF4-FFF2-40B4-BE49-F238E27FC236}">
                <a16:creationId xmlns:a16="http://schemas.microsoft.com/office/drawing/2014/main" id="{43C2FE77-E1E1-8AF0-447C-F0EB98F7B316}"/>
              </a:ext>
            </a:extLst>
          </p:cNvPr>
          <p:cNvSpPr>
            <a:spLocks noGrp="1"/>
          </p:cNvSpPr>
          <p:nvPr>
            <p:ph type="sldNum" sz="quarter" idx="12"/>
          </p:nvPr>
        </p:nvSpPr>
        <p:spPr/>
        <p:txBody>
          <a:bodyPr/>
          <a:lstStyle/>
          <a:p>
            <a:fld id="{EC155ABA-21CB-442B-9922-400946C71349}" type="slidenum">
              <a:rPr kumimoji="1" lang="ja-JP" altLang="en-US" smtClean="0"/>
              <a:t>9</a:t>
            </a:fld>
            <a:endParaRPr lang="ja-JP" altLang="en-US"/>
          </a:p>
        </p:txBody>
      </p:sp>
    </p:spTree>
    <p:extLst>
      <p:ext uri="{BB962C8B-B14F-4D97-AF65-F5344CB8AC3E}">
        <p14:creationId xmlns:p14="http://schemas.microsoft.com/office/powerpoint/2010/main" val="724092719"/>
      </p:ext>
    </p:extLst>
  </p:cSld>
  <p:clrMapOvr>
    <a:masterClrMapping/>
  </p:clrMapOvr>
</p:sld>
</file>

<file path=ppt/theme/theme1.xml><?xml version="1.0" encoding="utf-8"?>
<a:theme xmlns:a="http://schemas.openxmlformats.org/drawingml/2006/main" name="レトロスペクト">
  <a:themeElements>
    <a:clrScheme name="レトロスペクト">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レトロスペクト">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レトロスペクト">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3EBDC53C3CC65945B0D795E451860782" ma:contentTypeVersion="12" ma:contentTypeDescription="新しいドキュメントを作成します。" ma:contentTypeScope="" ma:versionID="4378148d4365bbabd379d69bae043929">
  <xsd:schema xmlns:xsd="http://www.w3.org/2001/XMLSchema" xmlns:xs="http://www.w3.org/2001/XMLSchema" xmlns:p="http://schemas.microsoft.com/office/2006/metadata/properties" xmlns:ns2="140687bf-6a5b-4c71-822f-b2f2fe75a735" xmlns:ns3="66e8a9e8-ede2-4cff-a0a0-ad94b25bec04" targetNamespace="http://schemas.microsoft.com/office/2006/metadata/properties" ma:root="true" ma:fieldsID="01a9a9597661915fb1eca9568c92da19" ns2:_="" ns3:_="">
    <xsd:import namespace="140687bf-6a5b-4c71-822f-b2f2fe75a735"/>
    <xsd:import namespace="66e8a9e8-ede2-4cff-a0a0-ad94b25bec0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40687bf-6a5b-4c71-822f-b2f2fe75a73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画像タグ" ma:readOnly="false" ma:fieldId="{5cf76f15-5ced-4ddc-b409-7134ff3c332f}" ma:taxonomyMulti="true" ma:sspId="c471d6bd-c4a7-40b2-a530-b4d52e365b03"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6e8a9e8-ede2-4cff-a0a0-ad94b25bec04"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c2f2b797-4713-4f96-b987-76bc1bdc33d9}" ma:internalName="TaxCatchAll" ma:showField="CatchAllData" ma:web="66e8a9e8-ede2-4cff-a0a0-ad94b25bec0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66e8a9e8-ede2-4cff-a0a0-ad94b25bec04" xsi:nil="true"/>
    <lcf76f155ced4ddcb4097134ff3c332f xmlns="140687bf-6a5b-4c71-822f-b2f2fe75a73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85F91F46-1BF4-4E0E-A5B0-95F96282D7F2}">
  <ds:schemaRefs>
    <ds:schemaRef ds:uri="http://schemas.microsoft.com/sharepoint/v3/contenttype/forms"/>
  </ds:schemaRefs>
</ds:datastoreItem>
</file>

<file path=customXml/itemProps2.xml><?xml version="1.0" encoding="utf-8"?>
<ds:datastoreItem xmlns:ds="http://schemas.openxmlformats.org/officeDocument/2006/customXml" ds:itemID="{BA63909E-11CC-4D77-B99F-C0F3B8B811A2}">
  <ds:schemaRefs>
    <ds:schemaRef ds:uri="140687bf-6a5b-4c71-822f-b2f2fe75a735"/>
    <ds:schemaRef ds:uri="66e8a9e8-ede2-4cff-a0a0-ad94b25bec0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3A3E9F4-9EC6-43A8-8B5D-B46951F446A5}">
  <ds:schemaRefs>
    <ds:schemaRef ds:uri="140687bf-6a5b-4c71-822f-b2f2fe75a735"/>
    <ds:schemaRef ds:uri="http://purl.org/dc/terms/"/>
    <ds:schemaRef ds:uri="66e8a9e8-ede2-4cff-a0a0-ad94b25bec04"/>
    <ds:schemaRef ds:uri="http://purl.org/dc/elements/1.1/"/>
    <ds:schemaRef ds:uri="http://schemas.microsoft.com/office/2006/documentManagement/types"/>
    <ds:schemaRef ds:uri="http://schemas.microsoft.com/office/2006/metadata/propertie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Retrospect</Template>
  <TotalTime>0</TotalTime>
  <Words>996</Words>
  <Application>Microsoft Office PowerPoint</Application>
  <PresentationFormat>ワイド画面</PresentationFormat>
  <Paragraphs>209</Paragraphs>
  <Slides>29</Slides>
  <Notes>1</Notes>
  <HiddenSlides>4</HiddenSlides>
  <MMClips>0</MMClips>
  <ScaleCrop>false</ScaleCrop>
  <HeadingPairs>
    <vt:vector size="6" baseType="variant">
      <vt:variant>
        <vt:lpstr>使用されているフォント</vt:lpstr>
      </vt:variant>
      <vt:variant>
        <vt:i4>13</vt:i4>
      </vt:variant>
      <vt:variant>
        <vt:lpstr>テーマ</vt:lpstr>
      </vt:variant>
      <vt:variant>
        <vt:i4>1</vt:i4>
      </vt:variant>
      <vt:variant>
        <vt:lpstr>スライド タイトル</vt:lpstr>
      </vt:variant>
      <vt:variant>
        <vt:i4>29</vt:i4>
      </vt:variant>
    </vt:vector>
  </HeadingPairs>
  <TitlesOfParts>
    <vt:vector size="43" baseType="lpstr">
      <vt:lpstr>MS PGothic</vt:lpstr>
      <vt:lpstr>MS PGothic</vt:lpstr>
      <vt:lpstr>ＭＳ ゴシック</vt:lpstr>
      <vt:lpstr>ＭＳ ゴシック</vt:lpstr>
      <vt:lpstr>MS Mincho</vt:lpstr>
      <vt:lpstr>MS Mincho</vt:lpstr>
      <vt:lpstr>Noto Sans JP</vt:lpstr>
      <vt:lpstr>UD Digi Kyokasho N-R</vt:lpstr>
      <vt:lpstr>游ゴシック</vt:lpstr>
      <vt:lpstr>Arial</vt:lpstr>
      <vt:lpstr>Calibri</vt:lpstr>
      <vt:lpstr>Calibri Light</vt:lpstr>
      <vt:lpstr>Wingdings</vt:lpstr>
      <vt:lpstr>レトロスペクト</vt:lpstr>
      <vt:lpstr>廃棄セーバー成果発表</vt:lpstr>
      <vt:lpstr>目次</vt:lpstr>
      <vt:lpstr>テーマ</vt:lpstr>
      <vt:lpstr>制作スケジュール</vt:lpstr>
      <vt:lpstr>PowerPoint プレゼンテーション</vt:lpstr>
      <vt:lpstr>きっかけ</vt:lpstr>
      <vt:lpstr>背景</vt:lpstr>
      <vt:lpstr>背景</vt:lpstr>
      <vt:lpstr>目的</vt:lpstr>
      <vt:lpstr>PowerPoint プレゼンテーション</vt:lpstr>
      <vt:lpstr>商品説明</vt:lpstr>
      <vt:lpstr>PowerPoint プレゼンテーション</vt:lpstr>
      <vt:lpstr>PowerPoint プレゼンテーション</vt:lpstr>
      <vt:lpstr>PowerPoint プレゼンテーション</vt:lpstr>
      <vt:lpstr>PowerPoint プレゼンテーション</vt:lpstr>
      <vt:lpstr>ステークホルダーの関係性</vt:lpstr>
      <vt:lpstr>一店舗当たりの廃棄額試算</vt:lpstr>
      <vt:lpstr>コンビニ側の利益の試算</vt:lpstr>
      <vt:lpstr>NDSの費用試算</vt:lpstr>
      <vt:lpstr>販売戦略</vt:lpstr>
      <vt:lpstr>NDSの利益試算</vt:lpstr>
      <vt:lpstr>課題</vt:lpstr>
      <vt:lpstr>今後の展望</vt:lpstr>
      <vt:lpstr>まとめ</vt:lpstr>
      <vt:lpstr>参考文献</vt:lpstr>
      <vt:lpstr>市場性</vt:lpstr>
      <vt:lpstr>期待効果</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廃棄セイバー企画書提案</dc:title>
  <dc:creator>中井 好平</dc:creator>
  <cp:lastModifiedBy>赤井 暖太</cp:lastModifiedBy>
  <cp:revision>2</cp:revision>
  <dcterms:created xsi:type="dcterms:W3CDTF">2024-08-21T04:02:42Z</dcterms:created>
  <dcterms:modified xsi:type="dcterms:W3CDTF">2024-08-30T07:46:59Z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0x0101003EBDC53C3CC65945B0D795E451860782</vt:lpwstr>
  </property>
  <property fmtid="{D5CDD505-2E9C-101B-9397-08002B2CF9AE}" pid="3" name="MediaServiceImageTags">
    <vt:lpwstr/>
  </property>
</Properties>
</file>

<file path=docProps/thumbnail.jpeg>
</file>